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1" r:id="rId9"/>
    <p:sldId id="262" r:id="rId10"/>
    <p:sldId id="263" r:id="rId11"/>
    <p:sldId id="267" r:id="rId12"/>
    <p:sldId id="264" r:id="rId13"/>
    <p:sldId id="265" r:id="rId14"/>
    <p:sldId id="260" r:id="rId15"/>
    <p:sldId id="266" r:id="rId16"/>
    <p:sldId id="268" r:id="rId17"/>
    <p:sldId id="269" r:id="rId18"/>
    <p:sldId id="272"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xs210139\Downloads\proj_2_xls\proj_2_data\Data\part1\401.bzip2\401.bzip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xs210139\Downloads\proj_2_xls\proj_2_data\Data\part1\470.lbm\470.lbm.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xs210139\Downloads\proj_2_xls\proj_2_data\Data\part1\470.lbm\470.lbm.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01.bzip2_variabl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01.bzip2_variabl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29.mcf_variabl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29.mcf_variabl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6.hmmer_variabl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6.hmmer_variabl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8.sjeng_.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8.sjeng_.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xs210139\Downloads\proj_2_xls\proj_2_data\Data\part1\401.bzip2\401.bzip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8.sjeng_.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dxs210139\Downloads\proj_2_xls\proj_2_data\Data\part2\TrnBp_variables\TrnBP_458.sjeng_.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xs210139\Downloads\proj_2_xls\proj_2_data\Data\part1\401.bzip2\401.bzip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xs210139\Downloads\proj_2_xls\proj_2_data\Data\part1\429.mcf\429.mcf.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xs210139\Downloads\proj_2_xls\proj_2_data\Data\part1\429.mcf\429.mcf.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xs210139\Downloads\proj_2_xls\proj_2_data\Data\part1\456.hmmer\456.hmme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xs210139\Downloads\proj_2_xls\proj_2_data\Data\part1\456.hmmer\456.hmme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xs210139\Downloads\proj_2_xls\proj_2_data\Data\part1\458.sjeng\458.sjeng.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xs210139\Downloads\proj_2_xls\proj_2_data\Data\part1\458.sjeng\458.sjeng.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671323342646682E-2"/>
          <c:y val="0.17206036745406825"/>
          <c:w val="0.91342771457472738"/>
          <c:h val="0.61655402449693786"/>
        </c:manualLayout>
      </c:layout>
      <c:barChart>
        <c:barDir val="col"/>
        <c:grouping val="clustered"/>
        <c:varyColors val="0"/>
        <c:dLbls>
          <c:showLegendKey val="0"/>
          <c:showVal val="0"/>
          <c:showCatName val="0"/>
          <c:showSerName val="0"/>
          <c:showPercent val="0"/>
          <c:showBubbleSize val="0"/>
        </c:dLbls>
        <c:gapWidth val="219"/>
        <c:overlap val="-27"/>
        <c:axId val="1328817360"/>
        <c:axId val="1327685376"/>
        <c:extLst>
          <c:ext xmlns:c15="http://schemas.microsoft.com/office/drawing/2012/chart" uri="{02D57815-91ED-43cb-92C2-25804820EDAC}">
            <c15:filteredBarSeries>
              <c15:ser>
                <c:idx val="0"/>
                <c:order val="0"/>
                <c:tx>
                  <c:strRef>
                    <c:extLst>
                      <c:ext uri="{02D57815-91ED-43cb-92C2-25804820EDAC}">
                        <c15:formulaRef>
                          <c15:sqref>'401.bzip2'!$B$1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'401.bzip2'!$A$2:$A$4</c15:sqref>
                        </c15:formulaRef>
                      </c:ext>
                    </c:extLst>
                    <c:strCache>
                      <c:ptCount val="3"/>
                      <c:pt idx="0">
                        <c:v>TournamentBP</c:v>
                      </c:pt>
                      <c:pt idx="1">
                        <c:v>LocalBP</c:v>
                      </c:pt>
                      <c:pt idx="2">
                        <c:v>BiModeBP</c:v>
                      </c:pt>
                    </c:strCache>
                  </c:strRef>
                </c:cat>
                <c:val>
                  <c:numRef>
                    <c:extLst>
                      <c:ext uri="{02D57815-91ED-43cb-92C2-25804820EDAC}">
                        <c15:formulaRef>
                          <c15:sqref>'401.bzip2'!$B$2:$B$4</c15:sqref>
                        </c15:formulaRef>
                      </c:ext>
                    </c:extLst>
                    <c:numCache>
                      <c:formatCode>General</c:formatCode>
                      <c:ptCount val="3"/>
                      <c:pt idx="0">
                        <c:v>0.137101</c:v>
                      </c:pt>
                      <c:pt idx="1">
                        <c:v>0.180559</c:v>
                      </c:pt>
                      <c:pt idx="2">
                        <c:v>0.135964</c:v>
                      </c:pt>
                    </c:numCache>
                  </c:numRef>
                </c:val>
                <c:extLst>
                  <c:ext xmlns:c16="http://schemas.microsoft.com/office/drawing/2014/chart" uri="{C3380CC4-5D6E-409C-BE32-E72D297353CC}">
                    <c16:uniqueId val="{00000001-46FC-4239-9678-B5FC5CA33E47}"/>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'401.bzip2'!$C$1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'401.bzip2'!$A$2:$A$4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'401.bzip2'!$C$2:$C$4</c15:sqref>
                        </c15:formulaRef>
                      </c:ext>
                    </c:extLst>
                    <c:numCache>
                      <c:formatCode>General</c:formatCode>
                      <c:ptCount val="3"/>
                      <c:pt idx="0">
                        <c:v>5.957611</c:v>
                      </c:pt>
                      <c:pt idx="1">
                        <c:v>6.4230409999999996</c:v>
                      </c:pt>
                      <c:pt idx="2">
                        <c:v>5.8611219999999999</c:v>
                      </c:pt>
                    </c:numCache>
                  </c:numRef>
                </c:val>
                <c:extLst xmlns:c15="http://schemas.microsoft.com/office/drawing/2012/chart">
                  <c:ext xmlns:c16="http://schemas.microsoft.com/office/drawing/2014/chart" uri="{C3380CC4-5D6E-409C-BE32-E72D297353CC}">
                    <c16:uniqueId val="{00000002-46FC-4239-9678-B5FC5CA33E47}"/>
                  </c:ext>
                </c:extLst>
              </c15:ser>
            </c15:filteredBarSeries>
          </c:ext>
        </c:extLst>
      </c:barChart>
      <c:catAx>
        <c:axId val="1328817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7685376"/>
        <c:crosses val="autoZero"/>
        <c:auto val="1"/>
        <c:lblAlgn val="ctr"/>
        <c:lblOffset val="100"/>
        <c:noMultiLvlLbl val="0"/>
      </c:catAx>
      <c:valAx>
        <c:axId val="1327685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1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BTBMisspct &amp; Branch Mispredprc</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'470.lbm'!$B$1</c:f>
              <c:strCache>
                <c:ptCount val="1"/>
                <c:pt idx="0">
                  <c:v>_BTBMisspct</c:v>
                </c:pt>
              </c:strCache>
            </c:strRef>
          </c:tx>
          <c:spPr>
            <a:solidFill>
              <a:schemeClr val="accent1"/>
            </a:solidFill>
            <a:ln>
              <a:noFill/>
            </a:ln>
            <a:effectLst/>
          </c:spPr>
          <c:invertIfNegative val="0"/>
          <c:cat>
            <c:strRef>
              <c:f>'470.lbm'!$A$2:$A$4</c:f>
              <c:strCache>
                <c:ptCount val="3"/>
                <c:pt idx="0">
                  <c:v>TournamentBP</c:v>
                </c:pt>
                <c:pt idx="1">
                  <c:v>LocalBP</c:v>
                </c:pt>
                <c:pt idx="2">
                  <c:v>BiModeBP</c:v>
                </c:pt>
              </c:strCache>
            </c:strRef>
          </c:cat>
          <c:val>
            <c:numRef>
              <c:f>'470.lbm'!$B$2:$B$4</c:f>
              <c:numCache>
                <c:formatCode>General</c:formatCode>
                <c:ptCount val="3"/>
                <c:pt idx="0">
                  <c:v>46.465237000000002</c:v>
                </c:pt>
                <c:pt idx="1">
                  <c:v>22.490234999999998</c:v>
                </c:pt>
                <c:pt idx="2">
                  <c:v>0.14569699999999999</c:v>
                </c:pt>
              </c:numCache>
            </c:numRef>
          </c:val>
          <c:extLst>
            <c:ext xmlns:c16="http://schemas.microsoft.com/office/drawing/2014/chart" uri="{C3380CC4-5D6E-409C-BE32-E72D297353CC}">
              <c16:uniqueId val="{00000000-FF48-4594-8552-1D7736881061}"/>
            </c:ext>
          </c:extLst>
        </c:ser>
        <c:ser>
          <c:idx val="1"/>
          <c:order val="1"/>
          <c:tx>
            <c:strRef>
              <c:f>'470.lbm'!$C$1</c:f>
              <c:strCache>
                <c:ptCount val="1"/>
                <c:pt idx="0">
                  <c:v>_BranchMispredprc</c:v>
                </c:pt>
              </c:strCache>
            </c:strRef>
          </c:tx>
          <c:spPr>
            <a:solidFill>
              <a:schemeClr val="accent2"/>
            </a:solidFill>
            <a:ln>
              <a:noFill/>
            </a:ln>
            <a:effectLst/>
          </c:spPr>
          <c:invertIfNegative val="0"/>
          <c:cat>
            <c:strRef>
              <c:f>'470.lbm'!$A$2:$A$4</c:f>
              <c:strCache>
                <c:ptCount val="3"/>
                <c:pt idx="0">
                  <c:v>TournamentBP</c:v>
                </c:pt>
                <c:pt idx="1">
                  <c:v>LocalBP</c:v>
                </c:pt>
                <c:pt idx="2">
                  <c:v>BiModeBP</c:v>
                </c:pt>
              </c:strCache>
            </c:strRef>
          </c:cat>
          <c:val>
            <c:numRef>
              <c:f>'470.lbm'!$C$2:$C$4</c:f>
              <c:numCache>
                <c:formatCode>General</c:formatCode>
                <c:ptCount val="3"/>
                <c:pt idx="0">
                  <c:v>0.64823900000000001</c:v>
                </c:pt>
                <c:pt idx="1">
                  <c:v>0.59528599999999998</c:v>
                </c:pt>
                <c:pt idx="2">
                  <c:v>0.81194</c:v>
                </c:pt>
              </c:numCache>
            </c:numRef>
          </c:val>
          <c:extLst>
            <c:ext xmlns:c16="http://schemas.microsoft.com/office/drawing/2014/chart" uri="{C3380CC4-5D6E-409C-BE32-E72D297353CC}">
              <c16:uniqueId val="{00000001-FF48-4594-8552-1D7736881061}"/>
            </c:ext>
          </c:extLst>
        </c:ser>
        <c:dLbls>
          <c:showLegendKey val="0"/>
          <c:showVal val="0"/>
          <c:showCatName val="0"/>
          <c:showSerName val="0"/>
          <c:showPercent val="0"/>
          <c:showBubbleSize val="0"/>
        </c:dLbls>
        <c:gapWidth val="219"/>
        <c:overlap val="-27"/>
        <c:axId val="2105885328"/>
        <c:axId val="333774831"/>
      </c:barChart>
      <c:catAx>
        <c:axId val="2105885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774831"/>
        <c:crosses val="autoZero"/>
        <c:auto val="1"/>
        <c:lblAlgn val="ctr"/>
        <c:lblOffset val="100"/>
        <c:noMultiLvlLbl val="0"/>
      </c:catAx>
      <c:valAx>
        <c:axId val="333774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885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weighted graphs</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2"/>
          <c:order val="2"/>
          <c:tx>
            <c:strRef>
              <c:f>'470.lbm'!$D$1</c:f>
              <c:strCache>
                <c:ptCount val="1"/>
                <c:pt idx="0">
                  <c:v>Weighted Average</c:v>
                </c:pt>
              </c:strCache>
            </c:strRef>
          </c:tx>
          <c:spPr>
            <a:solidFill>
              <a:schemeClr val="accent4"/>
            </a:solidFill>
            <a:ln>
              <a:noFill/>
            </a:ln>
            <a:effectLst/>
          </c:spPr>
          <c:invertIfNegative val="0"/>
          <c:cat>
            <c:strRef>
              <c:f>'470.lbm'!$A$2:$A$4</c:f>
              <c:strCache>
                <c:ptCount val="3"/>
                <c:pt idx="0">
                  <c:v>TournamentBP</c:v>
                </c:pt>
                <c:pt idx="1">
                  <c:v>LocalBP</c:v>
                </c:pt>
                <c:pt idx="2">
                  <c:v>BiModeBP</c:v>
                </c:pt>
              </c:strCache>
            </c:strRef>
          </c:cat>
          <c:val>
            <c:numRef>
              <c:f>'470.lbm'!$D$2:$D$4</c:f>
              <c:numCache>
                <c:formatCode>General</c:formatCode>
                <c:ptCount val="3"/>
                <c:pt idx="0">
                  <c:v>3.3199893259496363E-2</c:v>
                </c:pt>
                <c:pt idx="1">
                  <c:v>7.4693074771363457E-2</c:v>
                </c:pt>
                <c:pt idx="2">
                  <c:v>8.4532838689856042</c:v>
                </c:pt>
              </c:numCache>
            </c:numRef>
          </c:val>
          <c:extLst>
            <c:ext xmlns:c16="http://schemas.microsoft.com/office/drawing/2014/chart" uri="{C3380CC4-5D6E-409C-BE32-E72D297353CC}">
              <c16:uniqueId val="{00000000-FA5C-49D0-8D02-F778F1FFD2EC}"/>
            </c:ext>
          </c:extLst>
        </c:ser>
        <c:dLbls>
          <c:showLegendKey val="0"/>
          <c:showVal val="0"/>
          <c:showCatName val="0"/>
          <c:showSerName val="0"/>
          <c:showPercent val="0"/>
          <c:showBubbleSize val="0"/>
        </c:dLbls>
        <c:gapWidth val="219"/>
        <c:overlap val="-27"/>
        <c:axId val="1328826960"/>
        <c:axId val="1328816880"/>
        <c:extLst>
          <c:ext xmlns:c15="http://schemas.microsoft.com/office/drawing/2012/chart" uri="{02D57815-91ED-43cb-92C2-25804820EDAC}">
            <c15:filteredBarSeries>
              <c15:ser>
                <c:idx val="0"/>
                <c:order val="0"/>
                <c:tx>
                  <c:strRef>
                    <c:extLst>
                      <c:ext uri="{02D57815-91ED-43cb-92C2-25804820EDAC}">
                        <c15:formulaRef>
                          <c15:sqref>'470.lbm'!$B$1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'470.lbm'!$A$2:$A$4</c15:sqref>
                        </c15:formulaRef>
                      </c:ext>
                    </c:extLst>
                    <c:strCache>
                      <c:ptCount val="3"/>
                      <c:pt idx="0">
                        <c:v>TournamentBP</c:v>
                      </c:pt>
                      <c:pt idx="1">
                        <c:v>LocalBP</c:v>
                      </c:pt>
                      <c:pt idx="2">
                        <c:v>BiModeBP</c:v>
                      </c:pt>
                    </c:strCache>
                  </c:strRef>
                </c:cat>
                <c:val>
                  <c:numRef>
                    <c:extLst>
                      <c:ext uri="{02D57815-91ED-43cb-92C2-25804820EDAC}">
                        <c15:formulaRef>
                          <c15:sqref>'470.lbm'!$B$2:$B$4</c15:sqref>
                        </c15:formulaRef>
                      </c:ext>
                    </c:extLst>
                    <c:numCache>
                      <c:formatCode>General</c:formatCode>
                      <c:ptCount val="3"/>
                      <c:pt idx="0">
                        <c:v>46.465237000000002</c:v>
                      </c:pt>
                      <c:pt idx="1">
                        <c:v>22.490234999999998</c:v>
                      </c:pt>
                      <c:pt idx="2">
                        <c:v>0.14569699999999999</c:v>
                      </c:pt>
                    </c:numCache>
                  </c:numRef>
                </c:val>
                <c:extLst>
                  <c:ext xmlns:c16="http://schemas.microsoft.com/office/drawing/2014/chart" uri="{C3380CC4-5D6E-409C-BE32-E72D297353CC}">
                    <c16:uniqueId val="{00000001-FA5C-49D0-8D02-F778F1FFD2EC}"/>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'470.lbm'!$C$1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'470.lbm'!$A$2:$A$4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'470.lbm'!$C$2:$C$4</c15:sqref>
                        </c15:formulaRef>
                      </c:ext>
                    </c:extLst>
                    <c:numCache>
                      <c:formatCode>General</c:formatCode>
                      <c:ptCount val="3"/>
                      <c:pt idx="0">
                        <c:v>0.64823900000000001</c:v>
                      </c:pt>
                      <c:pt idx="1">
                        <c:v>0.59528599999999998</c:v>
                      </c:pt>
                      <c:pt idx="2">
                        <c:v>0.81194</c:v>
                      </c:pt>
                    </c:numCache>
                  </c:numRef>
                </c:val>
                <c:extLst xmlns:c15="http://schemas.microsoft.com/office/drawing/2012/chart">
                  <c:ext xmlns:c16="http://schemas.microsoft.com/office/drawing/2014/chart" uri="{C3380CC4-5D6E-409C-BE32-E72D297353CC}">
                    <c16:uniqueId val="{00000002-FA5C-49D0-8D02-F778F1FFD2EC}"/>
                  </c:ext>
                </c:extLst>
              </c15:ser>
            </c15:filteredBarSeries>
          </c:ext>
        </c:extLst>
      </c:barChart>
      <c:catAx>
        <c:axId val="1328826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16880"/>
        <c:crosses val="autoZero"/>
        <c:auto val="1"/>
        <c:lblAlgn val="ctr"/>
        <c:lblOffset val="100"/>
        <c:noMultiLvlLbl val="0"/>
      </c:catAx>
      <c:valAx>
        <c:axId val="1328816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26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TrnBP_401.bzip2_variables!$B$1</c:f>
              <c:strCache>
                <c:ptCount val="1"/>
                <c:pt idx="0">
                  <c:v>_BTBMisspct</c:v>
                </c:pt>
              </c:strCache>
            </c:strRef>
          </c:tx>
          <c:spPr>
            <a:solidFill>
              <a:schemeClr val="accent6">
                <a:tint val="77000"/>
              </a:schemeClr>
            </a:solidFill>
            <a:ln>
              <a:noFill/>
            </a:ln>
            <a:effectLst/>
          </c:spPr>
          <c:invertIfNegative val="0"/>
          <c:trendline>
            <c:spPr>
              <a:ln w="19050" cap="rnd">
                <a:solidFill>
                  <a:schemeClr val="accent6">
                    <a:tint val="77000"/>
                  </a:schemeClr>
                </a:solidFill>
                <a:prstDash val="sysDot"/>
              </a:ln>
              <a:effectLst/>
            </c:spPr>
            <c:trendlineType val="linear"/>
            <c:dispRSqr val="0"/>
            <c:dispEq val="0"/>
          </c:trendline>
          <c:cat>
            <c:strRef>
              <c:f>TrnBP_401.bzip2_variables!$A$2:$A$65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TrnBP_401.bzip2_variables!$B$2:$B$65</c:f>
              <c:numCache>
                <c:formatCode>General</c:formatCode>
                <c:ptCount val="64"/>
                <c:pt idx="0">
                  <c:v>0.183777</c:v>
                </c:pt>
                <c:pt idx="1">
                  <c:v>0.141789</c:v>
                </c:pt>
                <c:pt idx="2">
                  <c:v>0.14238500000000001</c:v>
                </c:pt>
                <c:pt idx="3">
                  <c:v>0.141462</c:v>
                </c:pt>
                <c:pt idx="4">
                  <c:v>0.13883100000000001</c:v>
                </c:pt>
                <c:pt idx="5">
                  <c:v>0.13374900000000001</c:v>
                </c:pt>
                <c:pt idx="6">
                  <c:v>0.13919999999999999</c:v>
                </c:pt>
                <c:pt idx="7">
                  <c:v>0.14110300000000001</c:v>
                </c:pt>
                <c:pt idx="8">
                  <c:v>0.139569</c:v>
                </c:pt>
                <c:pt idx="9">
                  <c:v>0.130222</c:v>
                </c:pt>
                <c:pt idx="10">
                  <c:v>0.137101</c:v>
                </c:pt>
                <c:pt idx="11">
                  <c:v>0.13936499999999999</c:v>
                </c:pt>
                <c:pt idx="12">
                  <c:v>0.13344500000000001</c:v>
                </c:pt>
                <c:pt idx="13">
                  <c:v>0.13608500000000001</c:v>
                </c:pt>
                <c:pt idx="14">
                  <c:v>0.13207199999999999</c:v>
                </c:pt>
                <c:pt idx="15">
                  <c:v>0.13559499999999999</c:v>
                </c:pt>
                <c:pt idx="16">
                  <c:v>0.147094</c:v>
                </c:pt>
                <c:pt idx="17">
                  <c:v>0.19078999999999999</c:v>
                </c:pt>
                <c:pt idx="18">
                  <c:v>0.14176800000000001</c:v>
                </c:pt>
                <c:pt idx="19">
                  <c:v>0.141679</c:v>
                </c:pt>
                <c:pt idx="20">
                  <c:v>0.14574799999999999</c:v>
                </c:pt>
                <c:pt idx="21">
                  <c:v>0.12901299999999999</c:v>
                </c:pt>
                <c:pt idx="22">
                  <c:v>0.13827300000000001</c:v>
                </c:pt>
                <c:pt idx="23">
                  <c:v>0.14054700000000001</c:v>
                </c:pt>
                <c:pt idx="24">
                  <c:v>0.14551500000000001</c:v>
                </c:pt>
                <c:pt idx="25">
                  <c:v>0.129052</c:v>
                </c:pt>
                <c:pt idx="26">
                  <c:v>0.13625499999999999</c:v>
                </c:pt>
                <c:pt idx="27">
                  <c:v>0.13949500000000001</c:v>
                </c:pt>
                <c:pt idx="28">
                  <c:v>0.132355</c:v>
                </c:pt>
                <c:pt idx="29">
                  <c:v>0.13211700000000001</c:v>
                </c:pt>
                <c:pt idx="30">
                  <c:v>0.13145000000000001</c:v>
                </c:pt>
                <c:pt idx="31">
                  <c:v>0.135099</c:v>
                </c:pt>
                <c:pt idx="32">
                  <c:v>0.139989</c:v>
                </c:pt>
                <c:pt idx="33">
                  <c:v>0.18240300000000001</c:v>
                </c:pt>
                <c:pt idx="34">
                  <c:v>0.13961299999999999</c:v>
                </c:pt>
                <c:pt idx="35">
                  <c:v>0.13932</c:v>
                </c:pt>
                <c:pt idx="36">
                  <c:v>0.138459</c:v>
                </c:pt>
                <c:pt idx="37">
                  <c:v>0.116315</c:v>
                </c:pt>
                <c:pt idx="38">
                  <c:v>0.137015</c:v>
                </c:pt>
                <c:pt idx="39">
                  <c:v>0.138934</c:v>
                </c:pt>
                <c:pt idx="40">
                  <c:v>0.13772999999999999</c:v>
                </c:pt>
                <c:pt idx="41">
                  <c:v>0.12906899999999999</c:v>
                </c:pt>
                <c:pt idx="42">
                  <c:v>0.135933</c:v>
                </c:pt>
                <c:pt idx="43">
                  <c:v>0.13786399999999999</c:v>
                </c:pt>
                <c:pt idx="44">
                  <c:v>0.131885</c:v>
                </c:pt>
                <c:pt idx="45">
                  <c:v>0.13084799999999999</c:v>
                </c:pt>
                <c:pt idx="46">
                  <c:v>0.13093399999999999</c:v>
                </c:pt>
                <c:pt idx="47">
                  <c:v>0.13409399999999999</c:v>
                </c:pt>
                <c:pt idx="48">
                  <c:v>0.140179</c:v>
                </c:pt>
                <c:pt idx="49">
                  <c:v>0.18277499999999999</c:v>
                </c:pt>
                <c:pt idx="50">
                  <c:v>0.14024700000000001</c:v>
                </c:pt>
                <c:pt idx="51">
                  <c:v>0.139573</c:v>
                </c:pt>
                <c:pt idx="52">
                  <c:v>0.13819000000000001</c:v>
                </c:pt>
                <c:pt idx="53">
                  <c:v>8.7587999999999999E-2</c:v>
                </c:pt>
                <c:pt idx="54">
                  <c:v>0.13682</c:v>
                </c:pt>
                <c:pt idx="55">
                  <c:v>0.13950299999999999</c:v>
                </c:pt>
                <c:pt idx="56">
                  <c:v>0.13764399999999999</c:v>
                </c:pt>
                <c:pt idx="57">
                  <c:v>0.12804399999999999</c:v>
                </c:pt>
                <c:pt idx="58">
                  <c:v>0.134159</c:v>
                </c:pt>
                <c:pt idx="59">
                  <c:v>0.136796</c:v>
                </c:pt>
                <c:pt idx="60">
                  <c:v>0.13068099999999999</c:v>
                </c:pt>
                <c:pt idx="61">
                  <c:v>0.13098099999999999</c:v>
                </c:pt>
                <c:pt idx="62">
                  <c:v>0.129104</c:v>
                </c:pt>
                <c:pt idx="63">
                  <c:v>0.132411</c:v>
                </c:pt>
              </c:numCache>
            </c:numRef>
          </c:val>
          <c:extLst>
            <c:ext xmlns:c16="http://schemas.microsoft.com/office/drawing/2014/chart" uri="{C3380CC4-5D6E-409C-BE32-E72D297353CC}">
              <c16:uniqueId val="{00000001-F857-48A9-B3FF-4B7F68E5BDED}"/>
            </c:ext>
          </c:extLst>
        </c:ser>
        <c:dLbls>
          <c:showLegendKey val="0"/>
          <c:showVal val="0"/>
          <c:showCatName val="0"/>
          <c:showSerName val="0"/>
          <c:showPercent val="0"/>
          <c:showBubbleSize val="0"/>
        </c:dLbls>
        <c:gapWidth val="219"/>
        <c:overlap val="-27"/>
        <c:axId val="2096492864"/>
        <c:axId val="2096494784"/>
        <c:extLst>
          <c:ext xmlns:c15="http://schemas.microsoft.com/office/drawing/2012/chart" uri="{02D57815-91ED-43cb-92C2-25804820EDAC}">
            <c15:filteredBarSeries>
              <c15:ser>
                <c:idx val="1"/>
                <c:order val="1"/>
                <c:tx>
                  <c:strRef>
                    <c:extLst>
                      <c:ext uri="{02D57815-91ED-43cb-92C2-25804820EDAC}">
                        <c15:formulaRef>
                          <c15:sqref>TrnBP_401.bzip2_variables!$C$1</c15:sqref>
                        </c15:formulaRef>
                      </c:ext>
                    </c:extLst>
                    <c:strCache>
                      <c:ptCount val="1"/>
                      <c:pt idx="0">
                        <c:v>_BranchMispredprc</c:v>
                      </c:pt>
                    </c:strCache>
                  </c:strRef>
                </c:tx>
                <c:spPr>
                  <a:solidFill>
                    <a:schemeClr val="accent6">
                      <a:shade val="76000"/>
                    </a:schemeClr>
                  </a:solidFill>
                  <a:ln>
                    <a:noFill/>
                  </a:ln>
                  <a:effectLst/>
                </c:spPr>
                <c:invertIfNegative val="0"/>
                <c:cat>
                  <c:strRef>
                    <c:extLst>
                      <c:ext uri="{02D57815-91ED-43cb-92C2-25804820EDAC}">
                        <c15:formulaRef>
                          <c15:sqref>TrnBP_401.bzip2_variables!$A$2:$A$65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TrnBP_401.bzip2_variables!$C$2:$C$65</c15:sqref>
                        </c15:formulaRef>
                      </c:ext>
                    </c:extLst>
                    <c:numCache>
                      <c:formatCode>General</c:formatCode>
                      <c:ptCount val="64"/>
                      <c:pt idx="0">
                        <c:v>6.0056630000000002</c:v>
                      </c:pt>
                      <c:pt idx="1">
                        <c:v>5.9709279999999998</c:v>
                      </c:pt>
                      <c:pt idx="2">
                        <c:v>5.9546489999999999</c:v>
                      </c:pt>
                      <c:pt idx="3">
                        <c:v>5.9361629999999996</c:v>
                      </c:pt>
                      <c:pt idx="4">
                        <c:v>5.998488</c:v>
                      </c:pt>
                      <c:pt idx="5">
                        <c:v>5.9819279999999999</c:v>
                      </c:pt>
                      <c:pt idx="6">
                        <c:v>5.962421</c:v>
                      </c:pt>
                      <c:pt idx="7">
                        <c:v>5.9386270000000003</c:v>
                      </c:pt>
                      <c:pt idx="8">
                        <c:v>5.9890819999999998</c:v>
                      </c:pt>
                      <c:pt idx="9">
                        <c:v>5.9722860000000004</c:v>
                      </c:pt>
                      <c:pt idx="10">
                        <c:v>5.957611</c:v>
                      </c:pt>
                      <c:pt idx="11">
                        <c:v>5.9316800000000001</c:v>
                      </c:pt>
                      <c:pt idx="12">
                        <c:v>5.9722540000000004</c:v>
                      </c:pt>
                      <c:pt idx="13">
                        <c:v>5.9575670000000001</c:v>
                      </c:pt>
                      <c:pt idx="14">
                        <c:v>5.9447809999999999</c:v>
                      </c:pt>
                      <c:pt idx="15">
                        <c:v>5.9222039999999998</c:v>
                      </c:pt>
                      <c:pt idx="16">
                        <c:v>5.9908289999999997</c:v>
                      </c:pt>
                      <c:pt idx="17">
                        <c:v>5.9572019999999997</c:v>
                      </c:pt>
                      <c:pt idx="18">
                        <c:v>5.94076</c:v>
                      </c:pt>
                      <c:pt idx="19">
                        <c:v>5.9228440000000004</c:v>
                      </c:pt>
                      <c:pt idx="20">
                        <c:v>5.9844460000000002</c:v>
                      </c:pt>
                      <c:pt idx="21">
                        <c:v>5.9692809999999996</c:v>
                      </c:pt>
                      <c:pt idx="22">
                        <c:v>5.9483110000000003</c:v>
                      </c:pt>
                      <c:pt idx="23">
                        <c:v>5.9240659999999998</c:v>
                      </c:pt>
                      <c:pt idx="24">
                        <c:v>5.9744390000000003</c:v>
                      </c:pt>
                      <c:pt idx="25">
                        <c:v>5.9588720000000004</c:v>
                      </c:pt>
                      <c:pt idx="26">
                        <c:v>5.9432130000000001</c:v>
                      </c:pt>
                      <c:pt idx="27">
                        <c:v>5.9177150000000003</c:v>
                      </c:pt>
                      <c:pt idx="28">
                        <c:v>5.9601639999999998</c:v>
                      </c:pt>
                      <c:pt idx="29">
                        <c:v>5.9451749999999999</c:v>
                      </c:pt>
                      <c:pt idx="30">
                        <c:v>5.9322790000000003</c:v>
                      </c:pt>
                      <c:pt idx="31">
                        <c:v>5.9108359999999998</c:v>
                      </c:pt>
                      <c:pt idx="32">
                        <c:v>5.9692679999999996</c:v>
                      </c:pt>
                      <c:pt idx="33">
                        <c:v>5.9324919999999999</c:v>
                      </c:pt>
                      <c:pt idx="34">
                        <c:v>5.9161099999999998</c:v>
                      </c:pt>
                      <c:pt idx="35">
                        <c:v>5.8991239999999996</c:v>
                      </c:pt>
                      <c:pt idx="36">
                        <c:v>5.9648370000000002</c:v>
                      </c:pt>
                      <c:pt idx="37">
                        <c:v>5.9470450000000001</c:v>
                      </c:pt>
                      <c:pt idx="38">
                        <c:v>5.9265980000000003</c:v>
                      </c:pt>
                      <c:pt idx="39">
                        <c:v>5.9022790000000001</c:v>
                      </c:pt>
                      <c:pt idx="40">
                        <c:v>5.954402</c:v>
                      </c:pt>
                      <c:pt idx="41">
                        <c:v>5.9366909999999997</c:v>
                      </c:pt>
                      <c:pt idx="42">
                        <c:v>5.9235980000000001</c:v>
                      </c:pt>
                      <c:pt idx="43">
                        <c:v>5.8988509999999996</c:v>
                      </c:pt>
                      <c:pt idx="44">
                        <c:v>5.9405000000000001</c:v>
                      </c:pt>
                      <c:pt idx="45">
                        <c:v>5.9258680000000004</c:v>
                      </c:pt>
                      <c:pt idx="46">
                        <c:v>5.9137649999999997</c:v>
                      </c:pt>
                      <c:pt idx="47">
                        <c:v>5.8915439999999997</c:v>
                      </c:pt>
                      <c:pt idx="48">
                        <c:v>5.9604350000000004</c:v>
                      </c:pt>
                      <c:pt idx="49">
                        <c:v>5.9240919999999999</c:v>
                      </c:pt>
                      <c:pt idx="50">
                        <c:v>5.9078549999999996</c:v>
                      </c:pt>
                      <c:pt idx="51">
                        <c:v>5.8893089999999999</c:v>
                      </c:pt>
                      <c:pt idx="52">
                        <c:v>5.9562270000000002</c:v>
                      </c:pt>
                      <c:pt idx="53">
                        <c:v>5.9378859999999998</c:v>
                      </c:pt>
                      <c:pt idx="54">
                        <c:v>5.9171290000000001</c:v>
                      </c:pt>
                      <c:pt idx="55">
                        <c:v>5.8928500000000001</c:v>
                      </c:pt>
                      <c:pt idx="56">
                        <c:v>5.943746</c:v>
                      </c:pt>
                      <c:pt idx="57">
                        <c:v>5.9267399999999997</c:v>
                      </c:pt>
                      <c:pt idx="58">
                        <c:v>5.9128369999999997</c:v>
                      </c:pt>
                      <c:pt idx="59">
                        <c:v>5.8880879999999998</c:v>
                      </c:pt>
                      <c:pt idx="60">
                        <c:v>5.9311990000000003</c:v>
                      </c:pt>
                      <c:pt idx="61">
                        <c:v>5.9162330000000001</c:v>
                      </c:pt>
                      <c:pt idx="62">
                        <c:v>5.9046640000000004</c:v>
                      </c:pt>
                      <c:pt idx="63">
                        <c:v>5.8820309999999996</c:v>
                      </c:pt>
                    </c:numCache>
                  </c:numRef>
                </c:val>
                <c:extLst>
                  <c:ext xmlns:c16="http://schemas.microsoft.com/office/drawing/2014/chart" uri="{C3380CC4-5D6E-409C-BE32-E72D297353CC}">
                    <c16:uniqueId val="{00000002-F857-48A9-B3FF-4B7F68E5BDED}"/>
                  </c:ext>
                </c:extLst>
              </c15:ser>
            </c15:filteredBarSeries>
          </c:ext>
        </c:extLst>
      </c:barChart>
      <c:catAx>
        <c:axId val="209649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6494784"/>
        <c:crosses val="autoZero"/>
        <c:auto val="1"/>
        <c:lblAlgn val="ctr"/>
        <c:lblOffset val="100"/>
        <c:noMultiLvlLbl val="0"/>
      </c:catAx>
      <c:valAx>
        <c:axId val="2096494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6492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TrnBP_401.bzip2_variables!$C$1</c:f>
              <c:strCache>
                <c:ptCount val="1"/>
                <c:pt idx="0">
                  <c:v>_BranchMispredprc</c:v>
                </c:pt>
              </c:strCache>
            </c:strRef>
          </c:tx>
          <c:spPr>
            <a:solidFill>
              <a:schemeClr val="accent1">
                <a:tint val="77000"/>
              </a:schemeClr>
            </a:solidFill>
            <a:ln>
              <a:noFill/>
            </a:ln>
            <a:effectLst/>
          </c:spPr>
          <c:invertIfNegative val="0"/>
          <c:trendline>
            <c:spPr>
              <a:ln w="19050" cap="rnd">
                <a:solidFill>
                  <a:schemeClr val="accent1">
                    <a:tint val="77000"/>
                  </a:schemeClr>
                </a:solidFill>
                <a:prstDash val="sysDot"/>
              </a:ln>
              <a:effectLst/>
            </c:spPr>
            <c:trendlineType val="linear"/>
            <c:dispRSqr val="0"/>
            <c:dispEq val="0"/>
          </c:trendline>
          <c:cat>
            <c:strRef>
              <c:f>TrnBP_401.bzip2_variables!$A$2:$A$65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TrnBP_401.bzip2_variables!$C$2:$C$65</c:f>
              <c:numCache>
                <c:formatCode>General</c:formatCode>
                <c:ptCount val="64"/>
                <c:pt idx="0">
                  <c:v>6.0056630000000002</c:v>
                </c:pt>
                <c:pt idx="1">
                  <c:v>5.9709279999999998</c:v>
                </c:pt>
                <c:pt idx="2">
                  <c:v>5.9546489999999999</c:v>
                </c:pt>
                <c:pt idx="3">
                  <c:v>5.9361629999999996</c:v>
                </c:pt>
                <c:pt idx="4">
                  <c:v>5.998488</c:v>
                </c:pt>
                <c:pt idx="5">
                  <c:v>5.9819279999999999</c:v>
                </c:pt>
                <c:pt idx="6">
                  <c:v>5.962421</c:v>
                </c:pt>
                <c:pt idx="7">
                  <c:v>5.9386270000000003</c:v>
                </c:pt>
                <c:pt idx="8">
                  <c:v>5.9890819999999998</c:v>
                </c:pt>
                <c:pt idx="9">
                  <c:v>5.9722860000000004</c:v>
                </c:pt>
                <c:pt idx="10">
                  <c:v>5.957611</c:v>
                </c:pt>
                <c:pt idx="11">
                  <c:v>5.9316800000000001</c:v>
                </c:pt>
                <c:pt idx="12">
                  <c:v>5.9722540000000004</c:v>
                </c:pt>
                <c:pt idx="13">
                  <c:v>5.9575670000000001</c:v>
                </c:pt>
                <c:pt idx="14">
                  <c:v>5.9447809999999999</c:v>
                </c:pt>
                <c:pt idx="15">
                  <c:v>5.9222039999999998</c:v>
                </c:pt>
                <c:pt idx="16">
                  <c:v>5.9908289999999997</c:v>
                </c:pt>
                <c:pt idx="17">
                  <c:v>5.9572019999999997</c:v>
                </c:pt>
                <c:pt idx="18">
                  <c:v>5.94076</c:v>
                </c:pt>
                <c:pt idx="19">
                  <c:v>5.9228440000000004</c:v>
                </c:pt>
                <c:pt idx="20">
                  <c:v>5.9844460000000002</c:v>
                </c:pt>
                <c:pt idx="21">
                  <c:v>5.9692809999999996</c:v>
                </c:pt>
                <c:pt idx="22">
                  <c:v>5.9483110000000003</c:v>
                </c:pt>
                <c:pt idx="23">
                  <c:v>5.9240659999999998</c:v>
                </c:pt>
                <c:pt idx="24">
                  <c:v>5.9744390000000003</c:v>
                </c:pt>
                <c:pt idx="25">
                  <c:v>5.9588720000000004</c:v>
                </c:pt>
                <c:pt idx="26">
                  <c:v>5.9432130000000001</c:v>
                </c:pt>
                <c:pt idx="27">
                  <c:v>5.9177150000000003</c:v>
                </c:pt>
                <c:pt idx="28">
                  <c:v>5.9601639999999998</c:v>
                </c:pt>
                <c:pt idx="29">
                  <c:v>5.9451749999999999</c:v>
                </c:pt>
                <c:pt idx="30">
                  <c:v>5.9322790000000003</c:v>
                </c:pt>
                <c:pt idx="31">
                  <c:v>5.9108359999999998</c:v>
                </c:pt>
                <c:pt idx="32">
                  <c:v>5.9692679999999996</c:v>
                </c:pt>
                <c:pt idx="33">
                  <c:v>5.9324919999999999</c:v>
                </c:pt>
                <c:pt idx="34">
                  <c:v>5.9161099999999998</c:v>
                </c:pt>
                <c:pt idx="35">
                  <c:v>5.8991239999999996</c:v>
                </c:pt>
                <c:pt idx="36">
                  <c:v>5.9648370000000002</c:v>
                </c:pt>
                <c:pt idx="37">
                  <c:v>5.9470450000000001</c:v>
                </c:pt>
                <c:pt idx="38">
                  <c:v>5.9265980000000003</c:v>
                </c:pt>
                <c:pt idx="39">
                  <c:v>5.9022790000000001</c:v>
                </c:pt>
                <c:pt idx="40">
                  <c:v>5.954402</c:v>
                </c:pt>
                <c:pt idx="41">
                  <c:v>5.9366909999999997</c:v>
                </c:pt>
                <c:pt idx="42">
                  <c:v>5.9235980000000001</c:v>
                </c:pt>
                <c:pt idx="43">
                  <c:v>5.8988509999999996</c:v>
                </c:pt>
                <c:pt idx="44">
                  <c:v>5.9405000000000001</c:v>
                </c:pt>
                <c:pt idx="45">
                  <c:v>5.9258680000000004</c:v>
                </c:pt>
                <c:pt idx="46">
                  <c:v>5.9137649999999997</c:v>
                </c:pt>
                <c:pt idx="47">
                  <c:v>5.8915439999999997</c:v>
                </c:pt>
                <c:pt idx="48">
                  <c:v>5.9604350000000004</c:v>
                </c:pt>
                <c:pt idx="49">
                  <c:v>5.9240919999999999</c:v>
                </c:pt>
                <c:pt idx="50">
                  <c:v>5.9078549999999996</c:v>
                </c:pt>
                <c:pt idx="51">
                  <c:v>5.8893089999999999</c:v>
                </c:pt>
                <c:pt idx="52">
                  <c:v>5.9562270000000002</c:v>
                </c:pt>
                <c:pt idx="53">
                  <c:v>5.9378859999999998</c:v>
                </c:pt>
                <c:pt idx="54">
                  <c:v>5.9171290000000001</c:v>
                </c:pt>
                <c:pt idx="55">
                  <c:v>5.8928500000000001</c:v>
                </c:pt>
                <c:pt idx="56">
                  <c:v>5.943746</c:v>
                </c:pt>
                <c:pt idx="57">
                  <c:v>5.9267399999999997</c:v>
                </c:pt>
                <c:pt idx="58">
                  <c:v>5.9128369999999997</c:v>
                </c:pt>
                <c:pt idx="59">
                  <c:v>5.8880879999999998</c:v>
                </c:pt>
                <c:pt idx="60">
                  <c:v>5.9311990000000003</c:v>
                </c:pt>
                <c:pt idx="61">
                  <c:v>5.9162330000000001</c:v>
                </c:pt>
                <c:pt idx="62">
                  <c:v>5.9046640000000004</c:v>
                </c:pt>
                <c:pt idx="63">
                  <c:v>5.8820309999999996</c:v>
                </c:pt>
              </c:numCache>
            </c:numRef>
          </c:val>
          <c:extLst>
            <c:ext xmlns:c16="http://schemas.microsoft.com/office/drawing/2014/chart" uri="{C3380CC4-5D6E-409C-BE32-E72D297353CC}">
              <c16:uniqueId val="{00000001-57F2-453B-BE6B-233C73F1FF08}"/>
            </c:ext>
          </c:extLst>
        </c:ser>
        <c:dLbls>
          <c:showLegendKey val="0"/>
          <c:showVal val="0"/>
          <c:showCatName val="0"/>
          <c:showSerName val="0"/>
          <c:showPercent val="0"/>
          <c:showBubbleSize val="0"/>
        </c:dLbls>
        <c:gapWidth val="219"/>
        <c:overlap val="-27"/>
        <c:axId val="2096492864"/>
        <c:axId val="2096494784"/>
        <c:extLst>
          <c:ext xmlns:c15="http://schemas.microsoft.com/office/drawing/2012/chart" uri="{02D57815-91ED-43cb-92C2-25804820EDAC}">
            <c15:filteredBarSeries>
              <c15:ser>
                <c:idx val="0"/>
                <c:order val="0"/>
                <c:tx>
                  <c:strRef>
                    <c:extLst>
                      <c:ext uri="{02D57815-91ED-43cb-92C2-25804820EDAC}">
                        <c15:formulaRef>
                          <c15:sqref>TrnBP_401.bzip2_variables!$B$1</c15:sqref>
                        </c15:formulaRef>
                      </c:ext>
                    </c:extLst>
                    <c:strCache>
                      <c:ptCount val="1"/>
                      <c:pt idx="0">
                        <c:v>_BTBMisspct</c:v>
                      </c:pt>
                    </c:strCache>
                  </c:strRef>
                </c:tx>
                <c:spPr>
                  <a:solidFill>
                    <a:schemeClr val="accent1">
                      <a:shade val="76000"/>
                    </a:schemeClr>
                  </a:solidFill>
                  <a:ln>
                    <a:noFill/>
                  </a:ln>
                  <a:effectLst/>
                </c:spPr>
                <c:invertIfNegative val="0"/>
                <c:cat>
                  <c:strRef>
                    <c:extLst>
                      <c:ext uri="{02D57815-91ED-43cb-92C2-25804820EDAC}">
                        <c15:formulaRef>
                          <c15:sqref>TrnBP_401.bzip2_variables!$A$2:$A$65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TrnBP_401.bzip2_variables!$B$2:$B$65</c15:sqref>
                        </c15:formulaRef>
                      </c:ext>
                    </c:extLst>
                    <c:numCache>
                      <c:formatCode>General</c:formatCode>
                      <c:ptCount val="64"/>
                      <c:pt idx="0">
                        <c:v>0.183777</c:v>
                      </c:pt>
                      <c:pt idx="1">
                        <c:v>0.141789</c:v>
                      </c:pt>
                      <c:pt idx="2">
                        <c:v>0.14238500000000001</c:v>
                      </c:pt>
                      <c:pt idx="3">
                        <c:v>0.141462</c:v>
                      </c:pt>
                      <c:pt idx="4">
                        <c:v>0.13883100000000001</c:v>
                      </c:pt>
                      <c:pt idx="5">
                        <c:v>0.13374900000000001</c:v>
                      </c:pt>
                      <c:pt idx="6">
                        <c:v>0.13919999999999999</c:v>
                      </c:pt>
                      <c:pt idx="7">
                        <c:v>0.14110300000000001</c:v>
                      </c:pt>
                      <c:pt idx="8">
                        <c:v>0.139569</c:v>
                      </c:pt>
                      <c:pt idx="9">
                        <c:v>0.130222</c:v>
                      </c:pt>
                      <c:pt idx="10">
                        <c:v>0.137101</c:v>
                      </c:pt>
                      <c:pt idx="11">
                        <c:v>0.13936499999999999</c:v>
                      </c:pt>
                      <c:pt idx="12">
                        <c:v>0.13344500000000001</c:v>
                      </c:pt>
                      <c:pt idx="13">
                        <c:v>0.13608500000000001</c:v>
                      </c:pt>
                      <c:pt idx="14">
                        <c:v>0.13207199999999999</c:v>
                      </c:pt>
                      <c:pt idx="15">
                        <c:v>0.13559499999999999</c:v>
                      </c:pt>
                      <c:pt idx="16">
                        <c:v>0.147094</c:v>
                      </c:pt>
                      <c:pt idx="17">
                        <c:v>0.19078999999999999</c:v>
                      </c:pt>
                      <c:pt idx="18">
                        <c:v>0.14176800000000001</c:v>
                      </c:pt>
                      <c:pt idx="19">
                        <c:v>0.141679</c:v>
                      </c:pt>
                      <c:pt idx="20">
                        <c:v>0.14574799999999999</c:v>
                      </c:pt>
                      <c:pt idx="21">
                        <c:v>0.12901299999999999</c:v>
                      </c:pt>
                      <c:pt idx="22">
                        <c:v>0.13827300000000001</c:v>
                      </c:pt>
                      <c:pt idx="23">
                        <c:v>0.14054700000000001</c:v>
                      </c:pt>
                      <c:pt idx="24">
                        <c:v>0.14551500000000001</c:v>
                      </c:pt>
                      <c:pt idx="25">
                        <c:v>0.129052</c:v>
                      </c:pt>
                      <c:pt idx="26">
                        <c:v>0.13625499999999999</c:v>
                      </c:pt>
                      <c:pt idx="27">
                        <c:v>0.13949500000000001</c:v>
                      </c:pt>
                      <c:pt idx="28">
                        <c:v>0.132355</c:v>
                      </c:pt>
                      <c:pt idx="29">
                        <c:v>0.13211700000000001</c:v>
                      </c:pt>
                      <c:pt idx="30">
                        <c:v>0.13145000000000001</c:v>
                      </c:pt>
                      <c:pt idx="31">
                        <c:v>0.135099</c:v>
                      </c:pt>
                      <c:pt idx="32">
                        <c:v>0.139989</c:v>
                      </c:pt>
                      <c:pt idx="33">
                        <c:v>0.18240300000000001</c:v>
                      </c:pt>
                      <c:pt idx="34">
                        <c:v>0.13961299999999999</c:v>
                      </c:pt>
                      <c:pt idx="35">
                        <c:v>0.13932</c:v>
                      </c:pt>
                      <c:pt idx="36">
                        <c:v>0.138459</c:v>
                      </c:pt>
                      <c:pt idx="37">
                        <c:v>0.116315</c:v>
                      </c:pt>
                      <c:pt idx="38">
                        <c:v>0.137015</c:v>
                      </c:pt>
                      <c:pt idx="39">
                        <c:v>0.138934</c:v>
                      </c:pt>
                      <c:pt idx="40">
                        <c:v>0.13772999999999999</c:v>
                      </c:pt>
                      <c:pt idx="41">
                        <c:v>0.12906899999999999</c:v>
                      </c:pt>
                      <c:pt idx="42">
                        <c:v>0.135933</c:v>
                      </c:pt>
                      <c:pt idx="43">
                        <c:v>0.13786399999999999</c:v>
                      </c:pt>
                      <c:pt idx="44">
                        <c:v>0.131885</c:v>
                      </c:pt>
                      <c:pt idx="45">
                        <c:v>0.13084799999999999</c:v>
                      </c:pt>
                      <c:pt idx="46">
                        <c:v>0.13093399999999999</c:v>
                      </c:pt>
                      <c:pt idx="47">
                        <c:v>0.13409399999999999</c:v>
                      </c:pt>
                      <c:pt idx="48">
                        <c:v>0.140179</c:v>
                      </c:pt>
                      <c:pt idx="49">
                        <c:v>0.18277499999999999</c:v>
                      </c:pt>
                      <c:pt idx="50">
                        <c:v>0.14024700000000001</c:v>
                      </c:pt>
                      <c:pt idx="51">
                        <c:v>0.139573</c:v>
                      </c:pt>
                      <c:pt idx="52">
                        <c:v>0.13819000000000001</c:v>
                      </c:pt>
                      <c:pt idx="53">
                        <c:v>8.7587999999999999E-2</c:v>
                      </c:pt>
                      <c:pt idx="54">
                        <c:v>0.13682</c:v>
                      </c:pt>
                      <c:pt idx="55">
                        <c:v>0.13950299999999999</c:v>
                      </c:pt>
                      <c:pt idx="56">
                        <c:v>0.13764399999999999</c:v>
                      </c:pt>
                      <c:pt idx="57">
                        <c:v>0.12804399999999999</c:v>
                      </c:pt>
                      <c:pt idx="58">
                        <c:v>0.134159</c:v>
                      </c:pt>
                      <c:pt idx="59">
                        <c:v>0.136796</c:v>
                      </c:pt>
                      <c:pt idx="60">
                        <c:v>0.13068099999999999</c:v>
                      </c:pt>
                      <c:pt idx="61">
                        <c:v>0.13098099999999999</c:v>
                      </c:pt>
                      <c:pt idx="62">
                        <c:v>0.129104</c:v>
                      </c:pt>
                      <c:pt idx="63">
                        <c:v>0.132411</c:v>
                      </c:pt>
                    </c:numCache>
                  </c:numRef>
                </c:val>
                <c:extLst>
                  <c:ext xmlns:c16="http://schemas.microsoft.com/office/drawing/2014/chart" uri="{C3380CC4-5D6E-409C-BE32-E72D297353CC}">
                    <c16:uniqueId val="{00000002-57F2-453B-BE6B-233C73F1FF08}"/>
                  </c:ext>
                </c:extLst>
              </c15:ser>
            </c15:filteredBarSeries>
          </c:ext>
        </c:extLst>
      </c:barChart>
      <c:catAx>
        <c:axId val="209649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6494784"/>
        <c:crosses val="autoZero"/>
        <c:auto val="1"/>
        <c:lblAlgn val="ctr"/>
        <c:lblOffset val="100"/>
        <c:noMultiLvlLbl val="0"/>
      </c:catAx>
      <c:valAx>
        <c:axId val="2096494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6492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TrnBP_429.mcf_variables!$B$1</c:f>
              <c:strCache>
                <c:ptCount val="1"/>
                <c:pt idx="0">
                  <c:v>_BTBMisspct</c:v>
                </c:pt>
              </c:strCache>
            </c:strRef>
          </c:tx>
          <c:spPr>
            <a:solidFill>
              <a:schemeClr val="accent1">
                <a:shade val="76000"/>
              </a:schemeClr>
            </a:solidFill>
            <a:ln>
              <a:noFill/>
            </a:ln>
            <a:effectLst/>
          </c:spPr>
          <c:invertIfNegative val="0"/>
          <c:trendline>
            <c:spPr>
              <a:ln w="19050" cap="rnd">
                <a:solidFill>
                  <a:schemeClr val="accent1">
                    <a:shade val="76000"/>
                  </a:schemeClr>
                </a:solidFill>
                <a:prstDash val="sysDot"/>
              </a:ln>
              <a:effectLst/>
            </c:spPr>
            <c:trendlineType val="linear"/>
            <c:dispRSqr val="0"/>
            <c:dispEq val="0"/>
          </c:trendline>
          <c:cat>
            <c:strRef>
              <c:f>TrnBP_429.mcf_variables!$A$2:$A$65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TrnBP_429.mcf_variables!$B$2:$B$65</c:f>
              <c:numCache>
                <c:formatCode>General</c:formatCode>
                <c:ptCount val="64"/>
                <c:pt idx="0">
                  <c:v>5.4260060000000001</c:v>
                </c:pt>
                <c:pt idx="1">
                  <c:v>6.045668</c:v>
                </c:pt>
                <c:pt idx="2">
                  <c:v>4.6419100000000002</c:v>
                </c:pt>
                <c:pt idx="3">
                  <c:v>4.7018240000000002</c:v>
                </c:pt>
                <c:pt idx="4">
                  <c:v>4.9651259999999997</c:v>
                </c:pt>
                <c:pt idx="5">
                  <c:v>5.8987109999999996</c:v>
                </c:pt>
                <c:pt idx="6">
                  <c:v>4.6339730000000001</c:v>
                </c:pt>
                <c:pt idx="7">
                  <c:v>4.7159870000000002</c:v>
                </c:pt>
                <c:pt idx="8">
                  <c:v>4.9196090000000003</c:v>
                </c:pt>
                <c:pt idx="9">
                  <c:v>6.3476100000000004</c:v>
                </c:pt>
                <c:pt idx="10">
                  <c:v>4.6382370000000002</c:v>
                </c:pt>
                <c:pt idx="11">
                  <c:v>4.7454900000000002</c:v>
                </c:pt>
                <c:pt idx="12">
                  <c:v>3.143777</c:v>
                </c:pt>
                <c:pt idx="13">
                  <c:v>6.3335220000000003</c:v>
                </c:pt>
                <c:pt idx="14">
                  <c:v>4.6269629999999999</c:v>
                </c:pt>
                <c:pt idx="15">
                  <c:v>4.639913</c:v>
                </c:pt>
                <c:pt idx="16">
                  <c:v>3.7367539999999999</c:v>
                </c:pt>
                <c:pt idx="17">
                  <c:v>5.7771330000000001</c:v>
                </c:pt>
                <c:pt idx="18">
                  <c:v>4.5962240000000003</c:v>
                </c:pt>
                <c:pt idx="19">
                  <c:v>4.6390029999999998</c:v>
                </c:pt>
                <c:pt idx="20">
                  <c:v>6.4875230000000004</c:v>
                </c:pt>
                <c:pt idx="21">
                  <c:v>5.6742559999999997</c:v>
                </c:pt>
                <c:pt idx="22">
                  <c:v>4.605918</c:v>
                </c:pt>
                <c:pt idx="23">
                  <c:v>4.6899850000000001</c:v>
                </c:pt>
                <c:pt idx="24">
                  <c:v>3.2633070000000002</c:v>
                </c:pt>
                <c:pt idx="25">
                  <c:v>6.0234360000000002</c:v>
                </c:pt>
                <c:pt idx="26">
                  <c:v>4.5996920000000001</c:v>
                </c:pt>
                <c:pt idx="27">
                  <c:v>4.7058160000000004</c:v>
                </c:pt>
                <c:pt idx="28">
                  <c:v>2.8026949999999999</c:v>
                </c:pt>
                <c:pt idx="29">
                  <c:v>6.0196880000000004</c:v>
                </c:pt>
                <c:pt idx="30">
                  <c:v>4.598617</c:v>
                </c:pt>
                <c:pt idx="31">
                  <c:v>4.613283</c:v>
                </c:pt>
                <c:pt idx="32">
                  <c:v>2.9956939999999999</c:v>
                </c:pt>
                <c:pt idx="33">
                  <c:v>6.6101510000000001</c:v>
                </c:pt>
                <c:pt idx="34">
                  <c:v>5.1119960000000004</c:v>
                </c:pt>
                <c:pt idx="35">
                  <c:v>5.1642510000000001</c:v>
                </c:pt>
                <c:pt idx="36">
                  <c:v>5.6293850000000001</c:v>
                </c:pt>
                <c:pt idx="37">
                  <c:v>6.4843929999999999</c:v>
                </c:pt>
                <c:pt idx="38">
                  <c:v>5.1225480000000001</c:v>
                </c:pt>
                <c:pt idx="39">
                  <c:v>5.2083089999999999</c:v>
                </c:pt>
                <c:pt idx="40">
                  <c:v>7.3411439999999999</c:v>
                </c:pt>
                <c:pt idx="41">
                  <c:v>6.204078</c:v>
                </c:pt>
                <c:pt idx="42">
                  <c:v>5.1113689999999998</c:v>
                </c:pt>
                <c:pt idx="43">
                  <c:v>5.2249720000000002</c:v>
                </c:pt>
                <c:pt idx="44">
                  <c:v>3.29732</c:v>
                </c:pt>
                <c:pt idx="45">
                  <c:v>6.2009119999999998</c:v>
                </c:pt>
                <c:pt idx="46">
                  <c:v>5.0964239999999998</c:v>
                </c:pt>
                <c:pt idx="47">
                  <c:v>5.1326729999999996</c:v>
                </c:pt>
                <c:pt idx="48">
                  <c:v>3.0042059999999999</c:v>
                </c:pt>
                <c:pt idx="49">
                  <c:v>5.1727090000000002</c:v>
                </c:pt>
                <c:pt idx="50">
                  <c:v>4.5061920000000004</c:v>
                </c:pt>
                <c:pt idx="51">
                  <c:v>4.5495489999999998</c:v>
                </c:pt>
                <c:pt idx="52">
                  <c:v>2.9009610000000001</c:v>
                </c:pt>
                <c:pt idx="53">
                  <c:v>5.0390280000000001</c:v>
                </c:pt>
                <c:pt idx="54">
                  <c:v>4.5160239999999998</c:v>
                </c:pt>
                <c:pt idx="55">
                  <c:v>4.600587</c:v>
                </c:pt>
                <c:pt idx="56">
                  <c:v>3.1233409999999999</c:v>
                </c:pt>
                <c:pt idx="57">
                  <c:v>5.7032509999999998</c:v>
                </c:pt>
                <c:pt idx="58">
                  <c:v>4.5007479999999997</c:v>
                </c:pt>
                <c:pt idx="59">
                  <c:v>4.6166010000000002</c:v>
                </c:pt>
                <c:pt idx="60">
                  <c:v>3.0372330000000001</c:v>
                </c:pt>
                <c:pt idx="61">
                  <c:v>5.6730650000000002</c:v>
                </c:pt>
                <c:pt idx="62">
                  <c:v>4.4798349999999996</c:v>
                </c:pt>
                <c:pt idx="63">
                  <c:v>4.5229470000000003</c:v>
                </c:pt>
              </c:numCache>
            </c:numRef>
          </c:val>
          <c:extLst>
            <c:ext xmlns:c16="http://schemas.microsoft.com/office/drawing/2014/chart" uri="{C3380CC4-5D6E-409C-BE32-E72D297353CC}">
              <c16:uniqueId val="{00000001-B76A-4A70-8AC8-41D86116EE5A}"/>
            </c:ext>
          </c:extLst>
        </c:ser>
        <c:dLbls>
          <c:showLegendKey val="0"/>
          <c:showVal val="0"/>
          <c:showCatName val="0"/>
          <c:showSerName val="0"/>
          <c:showPercent val="0"/>
          <c:showBubbleSize val="0"/>
        </c:dLbls>
        <c:gapWidth val="219"/>
        <c:overlap val="-27"/>
        <c:axId val="179856463"/>
        <c:axId val="179856943"/>
        <c:extLst>
          <c:ext xmlns:c15="http://schemas.microsoft.com/office/drawing/2012/chart" uri="{02D57815-91ED-43cb-92C2-25804820EDAC}">
            <c15:filteredBarSeries>
              <c15:ser>
                <c:idx val="1"/>
                <c:order val="1"/>
                <c:tx>
                  <c:strRef>
                    <c:extLst>
                      <c:ext uri="{02D57815-91ED-43cb-92C2-25804820EDAC}">
                        <c15:formulaRef>
                          <c15:sqref>TrnBP_429.mcf_variables!$C$1</c15:sqref>
                        </c15:formulaRef>
                      </c:ext>
                    </c:extLst>
                    <c:strCache>
                      <c:ptCount val="1"/>
                      <c:pt idx="0">
                        <c:v>_BranchMispredprc</c:v>
                      </c:pt>
                    </c:strCache>
                  </c:strRef>
                </c:tx>
                <c:spPr>
                  <a:solidFill>
                    <a:schemeClr val="accent1">
                      <a:tint val="77000"/>
                    </a:schemeClr>
                  </a:solidFill>
                  <a:ln>
                    <a:noFill/>
                  </a:ln>
                  <a:effectLst/>
                </c:spPr>
                <c:invertIfNegative val="0"/>
                <c:cat>
                  <c:strRef>
                    <c:extLst>
                      <c:ext uri="{02D57815-91ED-43cb-92C2-25804820EDAC}">
                        <c15:formulaRef>
                          <c15:sqref>TrnBP_429.mcf_variables!$A$2:$A$65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TrnBP_429.mcf_variables!$C$2:$C$65</c15:sqref>
                        </c15:formulaRef>
                      </c:ext>
                    </c:extLst>
                    <c:numCache>
                      <c:formatCode>General</c:formatCode>
                      <c:ptCount val="64"/>
                      <c:pt idx="0">
                        <c:v>5.2736390000000002</c:v>
                      </c:pt>
                      <c:pt idx="1">
                        <c:v>5.2365370000000002</c:v>
                      </c:pt>
                      <c:pt idx="2">
                        <c:v>5.1925210000000002</c:v>
                      </c:pt>
                      <c:pt idx="3">
                        <c:v>5.1631660000000004</c:v>
                      </c:pt>
                      <c:pt idx="4">
                        <c:v>5.146204</c:v>
                      </c:pt>
                      <c:pt idx="5">
                        <c:v>5.0926330000000002</c:v>
                      </c:pt>
                      <c:pt idx="6">
                        <c:v>5.044842</c:v>
                      </c:pt>
                      <c:pt idx="7">
                        <c:v>5.0155979999999998</c:v>
                      </c:pt>
                      <c:pt idx="8">
                        <c:v>5.0779290000000001</c:v>
                      </c:pt>
                      <c:pt idx="9">
                        <c:v>5.0197539999999998</c:v>
                      </c:pt>
                      <c:pt idx="10">
                        <c:v>4.9711299999999996</c:v>
                      </c:pt>
                      <c:pt idx="11">
                        <c:v>4.9433850000000001</c:v>
                      </c:pt>
                      <c:pt idx="12">
                        <c:v>5.0004960000000001</c:v>
                      </c:pt>
                      <c:pt idx="13">
                        <c:v>4.9486470000000002</c:v>
                      </c:pt>
                      <c:pt idx="14">
                        <c:v>4.9069039999999999</c:v>
                      </c:pt>
                      <c:pt idx="15">
                        <c:v>4.8675249999999997</c:v>
                      </c:pt>
                      <c:pt idx="16">
                        <c:v>5.2027549999999998</c:v>
                      </c:pt>
                      <c:pt idx="17">
                        <c:v>5.1659069999999998</c:v>
                      </c:pt>
                      <c:pt idx="18">
                        <c:v>5.1182230000000004</c:v>
                      </c:pt>
                      <c:pt idx="19">
                        <c:v>5.0889709999999999</c:v>
                      </c:pt>
                      <c:pt idx="20">
                        <c:v>5.0852700000000004</c:v>
                      </c:pt>
                      <c:pt idx="21">
                        <c:v>5.0279800000000003</c:v>
                      </c:pt>
                      <c:pt idx="22">
                        <c:v>4.977557</c:v>
                      </c:pt>
                      <c:pt idx="23">
                        <c:v>4.9484009999999996</c:v>
                      </c:pt>
                      <c:pt idx="24">
                        <c:v>5.0032930000000002</c:v>
                      </c:pt>
                      <c:pt idx="25">
                        <c:v>4.9531260000000001</c:v>
                      </c:pt>
                      <c:pt idx="26">
                        <c:v>4.905017</c:v>
                      </c:pt>
                      <c:pt idx="27">
                        <c:v>4.8749269999999996</c:v>
                      </c:pt>
                      <c:pt idx="28">
                        <c:v>4.9297719999999998</c:v>
                      </c:pt>
                      <c:pt idx="29">
                        <c:v>4.8850870000000004</c:v>
                      </c:pt>
                      <c:pt idx="30">
                        <c:v>4.8432110000000002</c:v>
                      </c:pt>
                      <c:pt idx="31">
                        <c:v>4.80396</c:v>
                      </c:pt>
                      <c:pt idx="32">
                        <c:v>5.161016</c:v>
                      </c:pt>
                      <c:pt idx="33">
                        <c:v>5.124447</c:v>
                      </c:pt>
                      <c:pt idx="34">
                        <c:v>5.0810420000000001</c:v>
                      </c:pt>
                      <c:pt idx="35">
                        <c:v>5.050827</c:v>
                      </c:pt>
                      <c:pt idx="36">
                        <c:v>5.0458090000000002</c:v>
                      </c:pt>
                      <c:pt idx="37">
                        <c:v>4.9823930000000001</c:v>
                      </c:pt>
                      <c:pt idx="38">
                        <c:v>4.9393979999999997</c:v>
                      </c:pt>
                      <c:pt idx="39">
                        <c:v>4.9097600000000003</c:v>
                      </c:pt>
                      <c:pt idx="40">
                        <c:v>4.9808599999999998</c:v>
                      </c:pt>
                      <c:pt idx="41">
                        <c:v>4.91594</c:v>
                      </c:pt>
                      <c:pt idx="42">
                        <c:v>4.8688479999999998</c:v>
                      </c:pt>
                      <c:pt idx="43">
                        <c:v>4.8379380000000003</c:v>
                      </c:pt>
                      <c:pt idx="44">
                        <c:v>4.8932510000000002</c:v>
                      </c:pt>
                      <c:pt idx="45">
                        <c:v>4.8490169999999999</c:v>
                      </c:pt>
                      <c:pt idx="46">
                        <c:v>4.8078050000000001</c:v>
                      </c:pt>
                      <c:pt idx="47">
                        <c:v>4.7688629999999996</c:v>
                      </c:pt>
                      <c:pt idx="48">
                        <c:v>5.126169</c:v>
                      </c:pt>
                      <c:pt idx="49">
                        <c:v>5.084454</c:v>
                      </c:pt>
                      <c:pt idx="50">
                        <c:v>5.0440940000000003</c:v>
                      </c:pt>
                      <c:pt idx="51">
                        <c:v>5.0136260000000004</c:v>
                      </c:pt>
                      <c:pt idx="52">
                        <c:v>5.0074310000000004</c:v>
                      </c:pt>
                      <c:pt idx="53">
                        <c:v>4.9515630000000002</c:v>
                      </c:pt>
                      <c:pt idx="54">
                        <c:v>4.9088529999999997</c:v>
                      </c:pt>
                      <c:pt idx="55">
                        <c:v>4.8788919999999996</c:v>
                      </c:pt>
                      <c:pt idx="56">
                        <c:v>4.9367109999999998</c:v>
                      </c:pt>
                      <c:pt idx="57">
                        <c:v>4.885167</c:v>
                      </c:pt>
                      <c:pt idx="58">
                        <c:v>4.8384210000000003</c:v>
                      </c:pt>
                      <c:pt idx="59">
                        <c:v>4.8060580000000002</c:v>
                      </c:pt>
                      <c:pt idx="60">
                        <c:v>4.8643090000000004</c:v>
                      </c:pt>
                      <c:pt idx="61">
                        <c:v>4.8200510000000003</c:v>
                      </c:pt>
                      <c:pt idx="62">
                        <c:v>4.7786330000000001</c:v>
                      </c:pt>
                      <c:pt idx="63">
                        <c:v>4.7391949999999996</c:v>
                      </c:pt>
                    </c:numCache>
                  </c:numRef>
                </c:val>
                <c:extLst>
                  <c:ext xmlns:c16="http://schemas.microsoft.com/office/drawing/2014/chart" uri="{C3380CC4-5D6E-409C-BE32-E72D297353CC}">
                    <c16:uniqueId val="{00000002-B76A-4A70-8AC8-41D86116EE5A}"/>
                  </c:ext>
                </c:extLst>
              </c15:ser>
            </c15:filteredBarSeries>
          </c:ext>
        </c:extLst>
      </c:barChart>
      <c:catAx>
        <c:axId val="179856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56943"/>
        <c:crosses val="autoZero"/>
        <c:auto val="1"/>
        <c:lblAlgn val="ctr"/>
        <c:lblOffset val="100"/>
        <c:noMultiLvlLbl val="0"/>
      </c:catAx>
      <c:valAx>
        <c:axId val="179856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56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TrnBP_429.mcf_variables!$C$1</c:f>
              <c:strCache>
                <c:ptCount val="1"/>
                <c:pt idx="0">
                  <c:v>_BranchMispredprc</c:v>
                </c:pt>
              </c:strCache>
              <c:extLst xmlns:c15="http://schemas.microsoft.com/office/drawing/2012/chart"/>
            </c:strRef>
          </c:tx>
          <c:spPr>
            <a:solidFill>
              <a:schemeClr val="accent6">
                <a:shade val="76000"/>
              </a:schemeClr>
            </a:solidFill>
            <a:ln>
              <a:noFill/>
            </a:ln>
            <a:effectLst/>
          </c:spPr>
          <c:invertIfNegative val="0"/>
          <c:trendline>
            <c:spPr>
              <a:ln w="19050" cap="rnd">
                <a:solidFill>
                  <a:schemeClr val="accent6">
                    <a:shade val="76000"/>
                  </a:schemeClr>
                </a:solidFill>
                <a:prstDash val="sysDot"/>
              </a:ln>
              <a:effectLst/>
            </c:spPr>
            <c:trendlineType val="linear"/>
            <c:dispRSqr val="0"/>
            <c:dispEq val="0"/>
          </c:trendline>
          <c:cat>
            <c:strRef>
              <c:f>TrnBP_429.mcf_variables!$A$2:$A$65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extLst xmlns:c15="http://schemas.microsoft.com/office/drawing/2012/chart"/>
            </c:strRef>
          </c:cat>
          <c:val>
            <c:numRef>
              <c:f>TrnBP_429.mcf_variables!$C$2:$C$65</c:f>
              <c:numCache>
                <c:formatCode>General</c:formatCode>
                <c:ptCount val="64"/>
                <c:pt idx="0">
                  <c:v>5.2736390000000002</c:v>
                </c:pt>
                <c:pt idx="1">
                  <c:v>5.2365370000000002</c:v>
                </c:pt>
                <c:pt idx="2">
                  <c:v>5.1925210000000002</c:v>
                </c:pt>
                <c:pt idx="3">
                  <c:v>5.1631660000000004</c:v>
                </c:pt>
                <c:pt idx="4">
                  <c:v>5.146204</c:v>
                </c:pt>
                <c:pt idx="5">
                  <c:v>5.0926330000000002</c:v>
                </c:pt>
                <c:pt idx="6">
                  <c:v>5.044842</c:v>
                </c:pt>
                <c:pt idx="7">
                  <c:v>5.0155979999999998</c:v>
                </c:pt>
                <c:pt idx="8">
                  <c:v>5.0779290000000001</c:v>
                </c:pt>
                <c:pt idx="9">
                  <c:v>5.0197539999999998</c:v>
                </c:pt>
                <c:pt idx="10">
                  <c:v>4.9711299999999996</c:v>
                </c:pt>
                <c:pt idx="11">
                  <c:v>4.9433850000000001</c:v>
                </c:pt>
                <c:pt idx="12">
                  <c:v>5.0004960000000001</c:v>
                </c:pt>
                <c:pt idx="13">
                  <c:v>4.9486470000000002</c:v>
                </c:pt>
                <c:pt idx="14">
                  <c:v>4.9069039999999999</c:v>
                </c:pt>
                <c:pt idx="15">
                  <c:v>4.8675249999999997</c:v>
                </c:pt>
                <c:pt idx="16">
                  <c:v>5.2027549999999998</c:v>
                </c:pt>
                <c:pt idx="17">
                  <c:v>5.1659069999999998</c:v>
                </c:pt>
                <c:pt idx="18">
                  <c:v>5.1182230000000004</c:v>
                </c:pt>
                <c:pt idx="19">
                  <c:v>5.0889709999999999</c:v>
                </c:pt>
                <c:pt idx="20">
                  <c:v>5.0852700000000004</c:v>
                </c:pt>
                <c:pt idx="21">
                  <c:v>5.0279800000000003</c:v>
                </c:pt>
                <c:pt idx="22">
                  <c:v>4.977557</c:v>
                </c:pt>
                <c:pt idx="23">
                  <c:v>4.9484009999999996</c:v>
                </c:pt>
                <c:pt idx="24">
                  <c:v>5.0032930000000002</c:v>
                </c:pt>
                <c:pt idx="25">
                  <c:v>4.9531260000000001</c:v>
                </c:pt>
                <c:pt idx="26">
                  <c:v>4.905017</c:v>
                </c:pt>
                <c:pt idx="27">
                  <c:v>4.8749269999999996</c:v>
                </c:pt>
                <c:pt idx="28">
                  <c:v>4.9297719999999998</c:v>
                </c:pt>
                <c:pt idx="29">
                  <c:v>4.8850870000000004</c:v>
                </c:pt>
                <c:pt idx="30">
                  <c:v>4.8432110000000002</c:v>
                </c:pt>
                <c:pt idx="31">
                  <c:v>4.80396</c:v>
                </c:pt>
                <c:pt idx="32">
                  <c:v>5.161016</c:v>
                </c:pt>
                <c:pt idx="33">
                  <c:v>5.124447</c:v>
                </c:pt>
                <c:pt idx="34">
                  <c:v>5.0810420000000001</c:v>
                </c:pt>
                <c:pt idx="35">
                  <c:v>5.050827</c:v>
                </c:pt>
                <c:pt idx="36">
                  <c:v>5.0458090000000002</c:v>
                </c:pt>
                <c:pt idx="37">
                  <c:v>4.9823930000000001</c:v>
                </c:pt>
                <c:pt idx="38">
                  <c:v>4.9393979999999997</c:v>
                </c:pt>
                <c:pt idx="39">
                  <c:v>4.9097600000000003</c:v>
                </c:pt>
                <c:pt idx="40">
                  <c:v>4.9808599999999998</c:v>
                </c:pt>
                <c:pt idx="41">
                  <c:v>4.91594</c:v>
                </c:pt>
                <c:pt idx="42">
                  <c:v>4.8688479999999998</c:v>
                </c:pt>
                <c:pt idx="43">
                  <c:v>4.8379380000000003</c:v>
                </c:pt>
                <c:pt idx="44">
                  <c:v>4.8932510000000002</c:v>
                </c:pt>
                <c:pt idx="45">
                  <c:v>4.8490169999999999</c:v>
                </c:pt>
                <c:pt idx="46">
                  <c:v>4.8078050000000001</c:v>
                </c:pt>
                <c:pt idx="47">
                  <c:v>4.7688629999999996</c:v>
                </c:pt>
                <c:pt idx="48">
                  <c:v>5.126169</c:v>
                </c:pt>
                <c:pt idx="49">
                  <c:v>5.084454</c:v>
                </c:pt>
                <c:pt idx="50">
                  <c:v>5.0440940000000003</c:v>
                </c:pt>
                <c:pt idx="51">
                  <c:v>5.0136260000000004</c:v>
                </c:pt>
                <c:pt idx="52">
                  <c:v>5.0074310000000004</c:v>
                </c:pt>
                <c:pt idx="53">
                  <c:v>4.9515630000000002</c:v>
                </c:pt>
                <c:pt idx="54">
                  <c:v>4.9088529999999997</c:v>
                </c:pt>
                <c:pt idx="55">
                  <c:v>4.8788919999999996</c:v>
                </c:pt>
                <c:pt idx="56">
                  <c:v>4.9367109999999998</c:v>
                </c:pt>
                <c:pt idx="57">
                  <c:v>4.885167</c:v>
                </c:pt>
                <c:pt idx="58">
                  <c:v>4.8384210000000003</c:v>
                </c:pt>
                <c:pt idx="59">
                  <c:v>4.8060580000000002</c:v>
                </c:pt>
                <c:pt idx="60">
                  <c:v>4.8643090000000004</c:v>
                </c:pt>
                <c:pt idx="61">
                  <c:v>4.8200510000000003</c:v>
                </c:pt>
                <c:pt idx="62">
                  <c:v>4.7786330000000001</c:v>
                </c:pt>
                <c:pt idx="63">
                  <c:v>4.7391949999999996</c:v>
                </c:pt>
              </c:numCache>
              <c:extLst xmlns:c15="http://schemas.microsoft.com/office/drawing/2012/chart"/>
            </c:numRef>
          </c:val>
          <c:extLst>
            <c:ext xmlns:c16="http://schemas.microsoft.com/office/drawing/2014/chart" uri="{C3380CC4-5D6E-409C-BE32-E72D297353CC}">
              <c16:uniqueId val="{00000001-ED04-4A6E-BDF3-70C85160E25F}"/>
            </c:ext>
          </c:extLst>
        </c:ser>
        <c:dLbls>
          <c:showLegendKey val="0"/>
          <c:showVal val="0"/>
          <c:showCatName val="0"/>
          <c:showSerName val="0"/>
          <c:showPercent val="0"/>
          <c:showBubbleSize val="0"/>
        </c:dLbls>
        <c:gapWidth val="219"/>
        <c:overlap val="-27"/>
        <c:axId val="179856463"/>
        <c:axId val="179856943"/>
        <c:extLst>
          <c:ext xmlns:c15="http://schemas.microsoft.com/office/drawing/2012/chart" uri="{02D57815-91ED-43cb-92C2-25804820EDAC}">
            <c15:filteredBarSeries>
              <c15:ser>
                <c:idx val="0"/>
                <c:order val="0"/>
                <c:tx>
                  <c:strRef>
                    <c:extLst>
                      <c:ext uri="{02D57815-91ED-43cb-92C2-25804820EDAC}">
                        <c15:formulaRef>
                          <c15:sqref>TrnBP_429.mcf_variables!$B$1</c15:sqref>
                        </c15:formulaRef>
                      </c:ext>
                    </c:extLst>
                    <c:strCache>
                      <c:ptCount val="1"/>
                      <c:pt idx="0">
                        <c:v>_BTBMisspct</c:v>
                      </c:pt>
                    </c:strCache>
                  </c:strRef>
                </c:tx>
                <c:spPr>
                  <a:solidFill>
                    <a:schemeClr val="accent6">
                      <a:tint val="77000"/>
                    </a:schemeClr>
                  </a:solidFill>
                  <a:ln>
                    <a:noFill/>
                  </a:ln>
                  <a:effectLst/>
                </c:spPr>
                <c:invertIfNegative val="0"/>
                <c:trendline>
                  <c:spPr>
                    <a:ln w="19050" cap="rnd">
                      <a:solidFill>
                        <a:schemeClr val="accent6">
                          <a:tint val="77000"/>
                        </a:schemeClr>
                      </a:solidFill>
                      <a:prstDash val="sysDot"/>
                    </a:ln>
                    <a:effectLst/>
                  </c:spPr>
                  <c:trendlineType val="linear"/>
                  <c:dispRSqr val="0"/>
                  <c:dispEq val="0"/>
                </c:trendline>
                <c:cat>
                  <c:strRef>
                    <c:extLst>
                      <c:ext uri="{02D57815-91ED-43cb-92C2-25804820EDAC}">
                        <c15:formulaRef>
                          <c15:sqref>TrnBP_429.mcf_variables!$A$2:$A$65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TrnBP_429.mcf_variables!$B$2:$B$65</c15:sqref>
                        </c15:formulaRef>
                      </c:ext>
                    </c:extLst>
                    <c:numCache>
                      <c:formatCode>General</c:formatCode>
                      <c:ptCount val="64"/>
                      <c:pt idx="0">
                        <c:v>5.4260060000000001</c:v>
                      </c:pt>
                      <c:pt idx="1">
                        <c:v>6.045668</c:v>
                      </c:pt>
                      <c:pt idx="2">
                        <c:v>4.6419100000000002</c:v>
                      </c:pt>
                      <c:pt idx="3">
                        <c:v>4.7018240000000002</c:v>
                      </c:pt>
                      <c:pt idx="4">
                        <c:v>4.9651259999999997</c:v>
                      </c:pt>
                      <c:pt idx="5">
                        <c:v>5.8987109999999996</c:v>
                      </c:pt>
                      <c:pt idx="6">
                        <c:v>4.6339730000000001</c:v>
                      </c:pt>
                      <c:pt idx="7">
                        <c:v>4.7159870000000002</c:v>
                      </c:pt>
                      <c:pt idx="8">
                        <c:v>4.9196090000000003</c:v>
                      </c:pt>
                      <c:pt idx="9">
                        <c:v>6.3476100000000004</c:v>
                      </c:pt>
                      <c:pt idx="10">
                        <c:v>4.6382370000000002</c:v>
                      </c:pt>
                      <c:pt idx="11">
                        <c:v>4.7454900000000002</c:v>
                      </c:pt>
                      <c:pt idx="12">
                        <c:v>3.143777</c:v>
                      </c:pt>
                      <c:pt idx="13">
                        <c:v>6.3335220000000003</c:v>
                      </c:pt>
                      <c:pt idx="14">
                        <c:v>4.6269629999999999</c:v>
                      </c:pt>
                      <c:pt idx="15">
                        <c:v>4.639913</c:v>
                      </c:pt>
                      <c:pt idx="16">
                        <c:v>3.7367539999999999</c:v>
                      </c:pt>
                      <c:pt idx="17">
                        <c:v>5.7771330000000001</c:v>
                      </c:pt>
                      <c:pt idx="18">
                        <c:v>4.5962240000000003</c:v>
                      </c:pt>
                      <c:pt idx="19">
                        <c:v>4.6390029999999998</c:v>
                      </c:pt>
                      <c:pt idx="20">
                        <c:v>6.4875230000000004</c:v>
                      </c:pt>
                      <c:pt idx="21">
                        <c:v>5.6742559999999997</c:v>
                      </c:pt>
                      <c:pt idx="22">
                        <c:v>4.605918</c:v>
                      </c:pt>
                      <c:pt idx="23">
                        <c:v>4.6899850000000001</c:v>
                      </c:pt>
                      <c:pt idx="24">
                        <c:v>3.2633070000000002</c:v>
                      </c:pt>
                      <c:pt idx="25">
                        <c:v>6.0234360000000002</c:v>
                      </c:pt>
                      <c:pt idx="26">
                        <c:v>4.5996920000000001</c:v>
                      </c:pt>
                      <c:pt idx="27">
                        <c:v>4.7058160000000004</c:v>
                      </c:pt>
                      <c:pt idx="28">
                        <c:v>2.8026949999999999</c:v>
                      </c:pt>
                      <c:pt idx="29">
                        <c:v>6.0196880000000004</c:v>
                      </c:pt>
                      <c:pt idx="30">
                        <c:v>4.598617</c:v>
                      </c:pt>
                      <c:pt idx="31">
                        <c:v>4.613283</c:v>
                      </c:pt>
                      <c:pt idx="32">
                        <c:v>2.9956939999999999</c:v>
                      </c:pt>
                      <c:pt idx="33">
                        <c:v>6.6101510000000001</c:v>
                      </c:pt>
                      <c:pt idx="34">
                        <c:v>5.1119960000000004</c:v>
                      </c:pt>
                      <c:pt idx="35">
                        <c:v>5.1642510000000001</c:v>
                      </c:pt>
                      <c:pt idx="36">
                        <c:v>5.6293850000000001</c:v>
                      </c:pt>
                      <c:pt idx="37">
                        <c:v>6.4843929999999999</c:v>
                      </c:pt>
                      <c:pt idx="38">
                        <c:v>5.1225480000000001</c:v>
                      </c:pt>
                      <c:pt idx="39">
                        <c:v>5.2083089999999999</c:v>
                      </c:pt>
                      <c:pt idx="40">
                        <c:v>7.3411439999999999</c:v>
                      </c:pt>
                      <c:pt idx="41">
                        <c:v>6.204078</c:v>
                      </c:pt>
                      <c:pt idx="42">
                        <c:v>5.1113689999999998</c:v>
                      </c:pt>
                      <c:pt idx="43">
                        <c:v>5.2249720000000002</c:v>
                      </c:pt>
                      <c:pt idx="44">
                        <c:v>3.29732</c:v>
                      </c:pt>
                      <c:pt idx="45">
                        <c:v>6.2009119999999998</c:v>
                      </c:pt>
                      <c:pt idx="46">
                        <c:v>5.0964239999999998</c:v>
                      </c:pt>
                      <c:pt idx="47">
                        <c:v>5.1326729999999996</c:v>
                      </c:pt>
                      <c:pt idx="48">
                        <c:v>3.0042059999999999</c:v>
                      </c:pt>
                      <c:pt idx="49">
                        <c:v>5.1727090000000002</c:v>
                      </c:pt>
                      <c:pt idx="50">
                        <c:v>4.5061920000000004</c:v>
                      </c:pt>
                      <c:pt idx="51">
                        <c:v>4.5495489999999998</c:v>
                      </c:pt>
                      <c:pt idx="52">
                        <c:v>2.9009610000000001</c:v>
                      </c:pt>
                      <c:pt idx="53">
                        <c:v>5.0390280000000001</c:v>
                      </c:pt>
                      <c:pt idx="54">
                        <c:v>4.5160239999999998</c:v>
                      </c:pt>
                      <c:pt idx="55">
                        <c:v>4.600587</c:v>
                      </c:pt>
                      <c:pt idx="56">
                        <c:v>3.1233409999999999</c:v>
                      </c:pt>
                      <c:pt idx="57">
                        <c:v>5.7032509999999998</c:v>
                      </c:pt>
                      <c:pt idx="58">
                        <c:v>4.5007479999999997</c:v>
                      </c:pt>
                      <c:pt idx="59">
                        <c:v>4.6166010000000002</c:v>
                      </c:pt>
                      <c:pt idx="60">
                        <c:v>3.0372330000000001</c:v>
                      </c:pt>
                      <c:pt idx="61">
                        <c:v>5.6730650000000002</c:v>
                      </c:pt>
                      <c:pt idx="62">
                        <c:v>4.4798349999999996</c:v>
                      </c:pt>
                      <c:pt idx="63">
                        <c:v>4.5229470000000003</c:v>
                      </c:pt>
                    </c:numCache>
                  </c:numRef>
                </c:val>
                <c:extLst>
                  <c:ext xmlns:c16="http://schemas.microsoft.com/office/drawing/2014/chart" uri="{C3380CC4-5D6E-409C-BE32-E72D297353CC}">
                    <c16:uniqueId val="{00000003-ED04-4A6E-BDF3-70C85160E25F}"/>
                  </c:ext>
                </c:extLst>
              </c15:ser>
            </c15:filteredBarSeries>
          </c:ext>
        </c:extLst>
      </c:barChart>
      <c:catAx>
        <c:axId val="179856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56943"/>
        <c:crosses val="autoZero"/>
        <c:auto val="1"/>
        <c:lblAlgn val="ctr"/>
        <c:lblOffset val="100"/>
        <c:noMultiLvlLbl val="0"/>
      </c:catAx>
      <c:valAx>
        <c:axId val="179856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56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TrnBP_456.hmmer_variables!$B$1</c:f>
              <c:strCache>
                <c:ptCount val="1"/>
                <c:pt idx="0">
                  <c:v>_BTBMisspct</c:v>
                </c:pt>
              </c:strCache>
            </c:strRef>
          </c:tx>
          <c:spPr>
            <a:solidFill>
              <a:schemeClr val="accent1">
                <a:shade val="76000"/>
              </a:schemeClr>
            </a:solidFill>
            <a:ln>
              <a:noFill/>
            </a:ln>
            <a:effectLst/>
          </c:spPr>
          <c:invertIfNegative val="0"/>
          <c:trendline>
            <c:spPr>
              <a:ln w="19050" cap="rnd">
                <a:solidFill>
                  <a:schemeClr val="accent1">
                    <a:shade val="76000"/>
                  </a:schemeClr>
                </a:solidFill>
                <a:prstDash val="sysDot"/>
              </a:ln>
              <a:effectLst/>
            </c:spPr>
            <c:trendlineType val="linear"/>
            <c:dispRSqr val="0"/>
            <c:dispEq val="0"/>
          </c:trendline>
          <c:cat>
            <c:strRef>
              <c:f>TrnBP_456.hmmer_variables!$A$2:$A$65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TrnBP_456.hmmer_variables!$B$2:$B$65</c:f>
              <c:numCache>
                <c:formatCode>General</c:formatCode>
                <c:ptCount val="64"/>
                <c:pt idx="0">
                  <c:v>0.74890599999999996</c:v>
                </c:pt>
                <c:pt idx="1">
                  <c:v>1.124609</c:v>
                </c:pt>
                <c:pt idx="2">
                  <c:v>1.1391579999999999</c:v>
                </c:pt>
                <c:pt idx="3">
                  <c:v>1.307806</c:v>
                </c:pt>
                <c:pt idx="4">
                  <c:v>1.2091339999999999</c:v>
                </c:pt>
                <c:pt idx="5">
                  <c:v>1.022386</c:v>
                </c:pt>
                <c:pt idx="6">
                  <c:v>1.266518</c:v>
                </c:pt>
                <c:pt idx="7">
                  <c:v>1.777239</c:v>
                </c:pt>
                <c:pt idx="8">
                  <c:v>1.8563780000000001</c:v>
                </c:pt>
                <c:pt idx="9">
                  <c:v>1.0963579999999999</c:v>
                </c:pt>
                <c:pt idx="10">
                  <c:v>1.076381</c:v>
                </c:pt>
                <c:pt idx="11">
                  <c:v>1.8580190000000001</c:v>
                </c:pt>
                <c:pt idx="12">
                  <c:v>0.89488100000000004</c:v>
                </c:pt>
                <c:pt idx="13">
                  <c:v>0.947461</c:v>
                </c:pt>
                <c:pt idx="14">
                  <c:v>0.88207599999999997</c:v>
                </c:pt>
                <c:pt idx="15">
                  <c:v>1.109993</c:v>
                </c:pt>
                <c:pt idx="16">
                  <c:v>0.93628299999999998</c:v>
                </c:pt>
                <c:pt idx="17">
                  <c:v>0.83211100000000005</c:v>
                </c:pt>
                <c:pt idx="18">
                  <c:v>1.06701</c:v>
                </c:pt>
                <c:pt idx="19">
                  <c:v>0.462839</c:v>
                </c:pt>
                <c:pt idx="20">
                  <c:v>0.89751899999999996</c:v>
                </c:pt>
                <c:pt idx="21">
                  <c:v>0.83024200000000004</c:v>
                </c:pt>
                <c:pt idx="22">
                  <c:v>1.792449</c:v>
                </c:pt>
                <c:pt idx="23">
                  <c:v>1.084349</c:v>
                </c:pt>
                <c:pt idx="24">
                  <c:v>2.2467630000000001</c:v>
                </c:pt>
                <c:pt idx="25">
                  <c:v>1.3223739999999999</c:v>
                </c:pt>
                <c:pt idx="26">
                  <c:v>1.973552</c:v>
                </c:pt>
                <c:pt idx="27">
                  <c:v>1.037039</c:v>
                </c:pt>
                <c:pt idx="28">
                  <c:v>0.65640399999999999</c:v>
                </c:pt>
                <c:pt idx="29">
                  <c:v>0.61396700000000004</c:v>
                </c:pt>
                <c:pt idx="30">
                  <c:v>0.57095799999999997</c:v>
                </c:pt>
                <c:pt idx="31">
                  <c:v>0.36172799999999999</c:v>
                </c:pt>
                <c:pt idx="32">
                  <c:v>0.96480500000000002</c:v>
                </c:pt>
                <c:pt idx="33">
                  <c:v>0.74141999999999997</c:v>
                </c:pt>
                <c:pt idx="34">
                  <c:v>0.96574199999999999</c:v>
                </c:pt>
                <c:pt idx="35">
                  <c:v>0.60514900000000005</c:v>
                </c:pt>
                <c:pt idx="36">
                  <c:v>0.87451599999999996</c:v>
                </c:pt>
                <c:pt idx="37">
                  <c:v>0.72578699999999996</c:v>
                </c:pt>
                <c:pt idx="38">
                  <c:v>0.95669499999999996</c:v>
                </c:pt>
                <c:pt idx="39">
                  <c:v>0.47434700000000002</c:v>
                </c:pt>
                <c:pt idx="40">
                  <c:v>2.0094069999999999</c:v>
                </c:pt>
                <c:pt idx="41">
                  <c:v>1.3512679999999999</c:v>
                </c:pt>
                <c:pt idx="42">
                  <c:v>0.88387899999999997</c:v>
                </c:pt>
                <c:pt idx="43">
                  <c:v>0.46951799999999999</c:v>
                </c:pt>
                <c:pt idx="44">
                  <c:v>0.56289900000000004</c:v>
                </c:pt>
                <c:pt idx="45">
                  <c:v>0.55848799999999998</c:v>
                </c:pt>
                <c:pt idx="46">
                  <c:v>0.50564299999999995</c:v>
                </c:pt>
                <c:pt idx="47">
                  <c:v>0.236877</c:v>
                </c:pt>
                <c:pt idx="48">
                  <c:v>0.97711899999999996</c:v>
                </c:pt>
                <c:pt idx="49">
                  <c:v>0.81996100000000005</c:v>
                </c:pt>
                <c:pt idx="50">
                  <c:v>0.95335899999999996</c:v>
                </c:pt>
                <c:pt idx="51">
                  <c:v>0.51941300000000001</c:v>
                </c:pt>
                <c:pt idx="52">
                  <c:v>0.84067499999999995</c:v>
                </c:pt>
                <c:pt idx="53">
                  <c:v>0.81198099999999995</c:v>
                </c:pt>
                <c:pt idx="54">
                  <c:v>0.92826900000000001</c:v>
                </c:pt>
                <c:pt idx="55">
                  <c:v>0.356493</c:v>
                </c:pt>
                <c:pt idx="56">
                  <c:v>1.376797</c:v>
                </c:pt>
                <c:pt idx="57">
                  <c:v>0.89217500000000005</c:v>
                </c:pt>
                <c:pt idx="58">
                  <c:v>0.88855899999999999</c:v>
                </c:pt>
                <c:pt idx="59">
                  <c:v>0.37080800000000003</c:v>
                </c:pt>
                <c:pt idx="60">
                  <c:v>0.54514200000000002</c:v>
                </c:pt>
                <c:pt idx="61">
                  <c:v>0.55647800000000003</c:v>
                </c:pt>
                <c:pt idx="62">
                  <c:v>0.49204300000000001</c:v>
                </c:pt>
                <c:pt idx="63">
                  <c:v>0.20766899999999999</c:v>
                </c:pt>
              </c:numCache>
            </c:numRef>
          </c:val>
          <c:extLst>
            <c:ext xmlns:c16="http://schemas.microsoft.com/office/drawing/2014/chart" uri="{C3380CC4-5D6E-409C-BE32-E72D297353CC}">
              <c16:uniqueId val="{00000001-CD66-47F1-AB0F-6AA70509C3CB}"/>
            </c:ext>
          </c:extLst>
        </c:ser>
        <c:dLbls>
          <c:showLegendKey val="0"/>
          <c:showVal val="0"/>
          <c:showCatName val="0"/>
          <c:showSerName val="0"/>
          <c:showPercent val="0"/>
          <c:showBubbleSize val="0"/>
        </c:dLbls>
        <c:gapWidth val="219"/>
        <c:overlap val="-27"/>
        <c:axId val="1997714239"/>
        <c:axId val="1997715679"/>
        <c:extLst>
          <c:ext xmlns:c15="http://schemas.microsoft.com/office/drawing/2012/chart" uri="{02D57815-91ED-43cb-92C2-25804820EDAC}">
            <c15:filteredBarSeries>
              <c15:ser>
                <c:idx val="1"/>
                <c:order val="1"/>
                <c:tx>
                  <c:strRef>
                    <c:extLst>
                      <c:ext uri="{02D57815-91ED-43cb-92C2-25804820EDAC}">
                        <c15:formulaRef>
                          <c15:sqref>TrnBP_456.hmmer_variables!$C$1</c15:sqref>
                        </c15:formulaRef>
                      </c:ext>
                    </c:extLst>
                    <c:strCache>
                      <c:ptCount val="1"/>
                      <c:pt idx="0">
                        <c:v>_BranchMispredprc</c:v>
                      </c:pt>
                    </c:strCache>
                  </c:strRef>
                </c:tx>
                <c:spPr>
                  <a:solidFill>
                    <a:schemeClr val="accent1">
                      <a:tint val="77000"/>
                    </a:schemeClr>
                  </a:solidFill>
                  <a:ln>
                    <a:noFill/>
                  </a:ln>
                  <a:effectLst/>
                </c:spPr>
                <c:invertIfNegative val="0"/>
                <c:cat>
                  <c:strRef>
                    <c:extLst>
                      <c:ext uri="{02D57815-91ED-43cb-92C2-25804820EDAC}">
                        <c15:formulaRef>
                          <c15:sqref>TrnBP_456.hmmer_variables!$A$2:$A$65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TrnBP_456.hmmer_variables!$C$2:$C$65</c15:sqref>
                        </c15:formulaRef>
                      </c:ext>
                    </c:extLst>
                    <c:numCache>
                      <c:formatCode>General</c:formatCode>
                      <c:ptCount val="64"/>
                      <c:pt idx="0">
                        <c:v>10.361209000000001</c:v>
                      </c:pt>
                      <c:pt idx="1">
                        <c:v>10.151799</c:v>
                      </c:pt>
                      <c:pt idx="2">
                        <c:v>10.141216999999999</c:v>
                      </c:pt>
                      <c:pt idx="3">
                        <c:v>10.08534</c:v>
                      </c:pt>
                      <c:pt idx="4">
                        <c:v>9.972861</c:v>
                      </c:pt>
                      <c:pt idx="5">
                        <c:v>9.7847329999999992</c:v>
                      </c:pt>
                      <c:pt idx="6">
                        <c:v>9.6152420000000003</c:v>
                      </c:pt>
                      <c:pt idx="7">
                        <c:v>9.5789770000000001</c:v>
                      </c:pt>
                      <c:pt idx="8">
                        <c:v>9.6497469999999996</c:v>
                      </c:pt>
                      <c:pt idx="9">
                        <c:v>9.4557280000000006</c:v>
                      </c:pt>
                      <c:pt idx="10">
                        <c:v>9.4146380000000001</c:v>
                      </c:pt>
                      <c:pt idx="11">
                        <c:v>9.3871610000000008</c:v>
                      </c:pt>
                      <c:pt idx="12">
                        <c:v>9.5132860000000008</c:v>
                      </c:pt>
                      <c:pt idx="13">
                        <c:v>9.3205720000000003</c:v>
                      </c:pt>
                      <c:pt idx="14">
                        <c:v>9.2874879999999997</c:v>
                      </c:pt>
                      <c:pt idx="15">
                        <c:v>9.2216810000000002</c:v>
                      </c:pt>
                      <c:pt idx="16">
                        <c:v>8.9901800000000005</c:v>
                      </c:pt>
                      <c:pt idx="17">
                        <c:v>8.8474459999999997</c:v>
                      </c:pt>
                      <c:pt idx="18">
                        <c:v>8.8454029999999992</c:v>
                      </c:pt>
                      <c:pt idx="19">
                        <c:v>8.8127099999999992</c:v>
                      </c:pt>
                      <c:pt idx="20">
                        <c:v>8.6530430000000003</c:v>
                      </c:pt>
                      <c:pt idx="21">
                        <c:v>8.5105839999999997</c:v>
                      </c:pt>
                      <c:pt idx="22">
                        <c:v>8.4190799999999992</c:v>
                      </c:pt>
                      <c:pt idx="23">
                        <c:v>8.3575149999999994</c:v>
                      </c:pt>
                      <c:pt idx="24">
                        <c:v>8.4367319999999992</c:v>
                      </c:pt>
                      <c:pt idx="25">
                        <c:v>8.2195509999999992</c:v>
                      </c:pt>
                      <c:pt idx="26">
                        <c:v>8.2208190000000005</c:v>
                      </c:pt>
                      <c:pt idx="27">
                        <c:v>8.1484850000000009</c:v>
                      </c:pt>
                      <c:pt idx="28">
                        <c:v>8.333914</c:v>
                      </c:pt>
                      <c:pt idx="29">
                        <c:v>8.2269190000000005</c:v>
                      </c:pt>
                      <c:pt idx="30">
                        <c:v>8.1453439999999997</c:v>
                      </c:pt>
                      <c:pt idx="31">
                        <c:v>8.0800339999999995</c:v>
                      </c:pt>
                      <c:pt idx="32">
                        <c:v>8.8600849999999998</c:v>
                      </c:pt>
                      <c:pt idx="33">
                        <c:v>8.7110730000000007</c:v>
                      </c:pt>
                      <c:pt idx="34">
                        <c:v>8.7026210000000006</c:v>
                      </c:pt>
                      <c:pt idx="35">
                        <c:v>8.7021029999999993</c:v>
                      </c:pt>
                      <c:pt idx="36">
                        <c:v>8.5092949999999998</c:v>
                      </c:pt>
                      <c:pt idx="37">
                        <c:v>8.3717980000000001</c:v>
                      </c:pt>
                      <c:pt idx="38">
                        <c:v>8.1866950000000003</c:v>
                      </c:pt>
                      <c:pt idx="39">
                        <c:v>8.1647789999999993</c:v>
                      </c:pt>
                      <c:pt idx="40">
                        <c:v>8.2786740000000005</c:v>
                      </c:pt>
                      <c:pt idx="41">
                        <c:v>8.0964869999999998</c:v>
                      </c:pt>
                      <c:pt idx="42">
                        <c:v>7.9995989999999999</c:v>
                      </c:pt>
                      <c:pt idx="43">
                        <c:v>7.9857319999999996</c:v>
                      </c:pt>
                      <c:pt idx="44">
                        <c:v>8.2090639999999997</c:v>
                      </c:pt>
                      <c:pt idx="45">
                        <c:v>8.1060359999999996</c:v>
                      </c:pt>
                      <c:pt idx="46">
                        <c:v>8.0219430000000003</c:v>
                      </c:pt>
                      <c:pt idx="47">
                        <c:v>7.954923</c:v>
                      </c:pt>
                      <c:pt idx="48">
                        <c:v>8.7682719999999996</c:v>
                      </c:pt>
                      <c:pt idx="49">
                        <c:v>8.6192349999999998</c:v>
                      </c:pt>
                      <c:pt idx="50">
                        <c:v>8.6130399999999998</c:v>
                      </c:pt>
                      <c:pt idx="51">
                        <c:v>8.6086170000000006</c:v>
                      </c:pt>
                      <c:pt idx="52">
                        <c:v>8.4150550000000006</c:v>
                      </c:pt>
                      <c:pt idx="53">
                        <c:v>8.2816559999999999</c:v>
                      </c:pt>
                      <c:pt idx="54">
                        <c:v>8.0957050000000006</c:v>
                      </c:pt>
                      <c:pt idx="55">
                        <c:v>8.0698939999999997</c:v>
                      </c:pt>
                      <c:pt idx="56">
                        <c:v>8.1292240000000007</c:v>
                      </c:pt>
                      <c:pt idx="57">
                        <c:v>8.0043659999999992</c:v>
                      </c:pt>
                      <c:pt idx="58">
                        <c:v>7.922269</c:v>
                      </c:pt>
                      <c:pt idx="59">
                        <c:v>7.905551</c:v>
                      </c:pt>
                      <c:pt idx="60">
                        <c:v>8.1220689999999998</c:v>
                      </c:pt>
                      <c:pt idx="61">
                        <c:v>8.0187989999999996</c:v>
                      </c:pt>
                      <c:pt idx="62">
                        <c:v>7.9477460000000004</c:v>
                      </c:pt>
                      <c:pt idx="63">
                        <c:v>7.8854540000000002</c:v>
                      </c:pt>
                    </c:numCache>
                  </c:numRef>
                </c:val>
                <c:extLst>
                  <c:ext xmlns:c16="http://schemas.microsoft.com/office/drawing/2014/chart" uri="{C3380CC4-5D6E-409C-BE32-E72D297353CC}">
                    <c16:uniqueId val="{00000002-CD66-47F1-AB0F-6AA70509C3CB}"/>
                  </c:ext>
                </c:extLst>
              </c15:ser>
            </c15:filteredBarSeries>
          </c:ext>
        </c:extLst>
      </c:barChart>
      <c:catAx>
        <c:axId val="1997714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715679"/>
        <c:crosses val="autoZero"/>
        <c:auto val="1"/>
        <c:lblAlgn val="ctr"/>
        <c:lblOffset val="100"/>
        <c:noMultiLvlLbl val="0"/>
      </c:catAx>
      <c:valAx>
        <c:axId val="1997715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714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TrnBP_456.hmmer_variables!$C$1</c:f>
              <c:strCache>
                <c:ptCount val="1"/>
                <c:pt idx="0">
                  <c:v>_BranchMispredprc</c:v>
                </c:pt>
              </c:strCache>
            </c:strRef>
          </c:tx>
          <c:spPr>
            <a:solidFill>
              <a:schemeClr val="accent6">
                <a:shade val="76000"/>
              </a:schemeClr>
            </a:solidFill>
            <a:ln>
              <a:noFill/>
            </a:ln>
            <a:effectLst/>
          </c:spPr>
          <c:invertIfNegative val="0"/>
          <c:trendline>
            <c:spPr>
              <a:ln w="19050" cap="rnd">
                <a:solidFill>
                  <a:schemeClr val="accent6">
                    <a:shade val="76000"/>
                  </a:schemeClr>
                </a:solidFill>
                <a:prstDash val="sysDot"/>
              </a:ln>
              <a:effectLst/>
            </c:spPr>
            <c:trendlineType val="linear"/>
            <c:dispRSqr val="0"/>
            <c:dispEq val="0"/>
          </c:trendline>
          <c:cat>
            <c:strRef>
              <c:f>TrnBP_456.hmmer_variables!$A$2:$A$65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TrnBP_456.hmmer_variables!$C$2:$C$65</c:f>
              <c:numCache>
                <c:formatCode>General</c:formatCode>
                <c:ptCount val="64"/>
                <c:pt idx="0">
                  <c:v>10.361209000000001</c:v>
                </c:pt>
                <c:pt idx="1">
                  <c:v>10.151799</c:v>
                </c:pt>
                <c:pt idx="2">
                  <c:v>10.141216999999999</c:v>
                </c:pt>
                <c:pt idx="3">
                  <c:v>10.08534</c:v>
                </c:pt>
                <c:pt idx="4">
                  <c:v>9.972861</c:v>
                </c:pt>
                <c:pt idx="5">
                  <c:v>9.7847329999999992</c:v>
                </c:pt>
                <c:pt idx="6">
                  <c:v>9.6152420000000003</c:v>
                </c:pt>
                <c:pt idx="7">
                  <c:v>9.5789770000000001</c:v>
                </c:pt>
                <c:pt idx="8">
                  <c:v>9.6497469999999996</c:v>
                </c:pt>
                <c:pt idx="9">
                  <c:v>9.4557280000000006</c:v>
                </c:pt>
                <c:pt idx="10">
                  <c:v>9.4146380000000001</c:v>
                </c:pt>
                <c:pt idx="11">
                  <c:v>9.3871610000000008</c:v>
                </c:pt>
                <c:pt idx="12">
                  <c:v>9.5132860000000008</c:v>
                </c:pt>
                <c:pt idx="13">
                  <c:v>9.3205720000000003</c:v>
                </c:pt>
                <c:pt idx="14">
                  <c:v>9.2874879999999997</c:v>
                </c:pt>
                <c:pt idx="15">
                  <c:v>9.2216810000000002</c:v>
                </c:pt>
                <c:pt idx="16">
                  <c:v>8.9901800000000005</c:v>
                </c:pt>
                <c:pt idx="17">
                  <c:v>8.8474459999999997</c:v>
                </c:pt>
                <c:pt idx="18">
                  <c:v>8.8454029999999992</c:v>
                </c:pt>
                <c:pt idx="19">
                  <c:v>8.8127099999999992</c:v>
                </c:pt>
                <c:pt idx="20">
                  <c:v>8.6530430000000003</c:v>
                </c:pt>
                <c:pt idx="21">
                  <c:v>8.5105839999999997</c:v>
                </c:pt>
                <c:pt idx="22">
                  <c:v>8.4190799999999992</c:v>
                </c:pt>
                <c:pt idx="23">
                  <c:v>8.3575149999999994</c:v>
                </c:pt>
                <c:pt idx="24">
                  <c:v>8.4367319999999992</c:v>
                </c:pt>
                <c:pt idx="25">
                  <c:v>8.2195509999999992</c:v>
                </c:pt>
                <c:pt idx="26">
                  <c:v>8.2208190000000005</c:v>
                </c:pt>
                <c:pt idx="27">
                  <c:v>8.1484850000000009</c:v>
                </c:pt>
                <c:pt idx="28">
                  <c:v>8.333914</c:v>
                </c:pt>
                <c:pt idx="29">
                  <c:v>8.2269190000000005</c:v>
                </c:pt>
                <c:pt idx="30">
                  <c:v>8.1453439999999997</c:v>
                </c:pt>
                <c:pt idx="31">
                  <c:v>8.0800339999999995</c:v>
                </c:pt>
                <c:pt idx="32">
                  <c:v>8.8600849999999998</c:v>
                </c:pt>
                <c:pt idx="33">
                  <c:v>8.7110730000000007</c:v>
                </c:pt>
                <c:pt idx="34">
                  <c:v>8.7026210000000006</c:v>
                </c:pt>
                <c:pt idx="35">
                  <c:v>8.7021029999999993</c:v>
                </c:pt>
                <c:pt idx="36">
                  <c:v>8.5092949999999998</c:v>
                </c:pt>
                <c:pt idx="37">
                  <c:v>8.3717980000000001</c:v>
                </c:pt>
                <c:pt idx="38">
                  <c:v>8.1866950000000003</c:v>
                </c:pt>
                <c:pt idx="39">
                  <c:v>8.1647789999999993</c:v>
                </c:pt>
                <c:pt idx="40">
                  <c:v>8.2786740000000005</c:v>
                </c:pt>
                <c:pt idx="41">
                  <c:v>8.0964869999999998</c:v>
                </c:pt>
                <c:pt idx="42">
                  <c:v>7.9995989999999999</c:v>
                </c:pt>
                <c:pt idx="43">
                  <c:v>7.9857319999999996</c:v>
                </c:pt>
                <c:pt idx="44">
                  <c:v>8.2090639999999997</c:v>
                </c:pt>
                <c:pt idx="45">
                  <c:v>8.1060359999999996</c:v>
                </c:pt>
                <c:pt idx="46">
                  <c:v>8.0219430000000003</c:v>
                </c:pt>
                <c:pt idx="47">
                  <c:v>7.954923</c:v>
                </c:pt>
                <c:pt idx="48">
                  <c:v>8.7682719999999996</c:v>
                </c:pt>
                <c:pt idx="49">
                  <c:v>8.6192349999999998</c:v>
                </c:pt>
                <c:pt idx="50">
                  <c:v>8.6130399999999998</c:v>
                </c:pt>
                <c:pt idx="51">
                  <c:v>8.6086170000000006</c:v>
                </c:pt>
                <c:pt idx="52">
                  <c:v>8.4150550000000006</c:v>
                </c:pt>
                <c:pt idx="53">
                  <c:v>8.2816559999999999</c:v>
                </c:pt>
                <c:pt idx="54">
                  <c:v>8.0957050000000006</c:v>
                </c:pt>
                <c:pt idx="55">
                  <c:v>8.0698939999999997</c:v>
                </c:pt>
                <c:pt idx="56">
                  <c:v>8.1292240000000007</c:v>
                </c:pt>
                <c:pt idx="57">
                  <c:v>8.0043659999999992</c:v>
                </c:pt>
                <c:pt idx="58">
                  <c:v>7.922269</c:v>
                </c:pt>
                <c:pt idx="59">
                  <c:v>7.905551</c:v>
                </c:pt>
                <c:pt idx="60">
                  <c:v>8.1220689999999998</c:v>
                </c:pt>
                <c:pt idx="61">
                  <c:v>8.0187989999999996</c:v>
                </c:pt>
                <c:pt idx="62">
                  <c:v>7.9477460000000004</c:v>
                </c:pt>
                <c:pt idx="63">
                  <c:v>7.8854540000000002</c:v>
                </c:pt>
              </c:numCache>
            </c:numRef>
          </c:val>
          <c:extLst>
            <c:ext xmlns:c16="http://schemas.microsoft.com/office/drawing/2014/chart" uri="{C3380CC4-5D6E-409C-BE32-E72D297353CC}">
              <c16:uniqueId val="{00000001-E49C-4FF2-ACF3-C32A3360F415}"/>
            </c:ext>
          </c:extLst>
        </c:ser>
        <c:dLbls>
          <c:showLegendKey val="0"/>
          <c:showVal val="0"/>
          <c:showCatName val="0"/>
          <c:showSerName val="0"/>
          <c:showPercent val="0"/>
          <c:showBubbleSize val="0"/>
        </c:dLbls>
        <c:gapWidth val="219"/>
        <c:overlap val="-27"/>
        <c:axId val="1997714239"/>
        <c:axId val="1997715679"/>
        <c:extLst>
          <c:ext xmlns:c15="http://schemas.microsoft.com/office/drawing/2012/chart" uri="{02D57815-91ED-43cb-92C2-25804820EDAC}">
            <c15:filteredBarSeries>
              <c15:ser>
                <c:idx val="0"/>
                <c:order val="0"/>
                <c:tx>
                  <c:strRef>
                    <c:extLst>
                      <c:ext uri="{02D57815-91ED-43cb-92C2-25804820EDAC}">
                        <c15:formulaRef>
                          <c15:sqref>TrnBP_456.hmmer_variables!$B$1</c15:sqref>
                        </c15:formulaRef>
                      </c:ext>
                    </c:extLst>
                    <c:strCache>
                      <c:ptCount val="1"/>
                      <c:pt idx="0">
                        <c:v>_BTBMisspct</c:v>
                      </c:pt>
                    </c:strCache>
                  </c:strRef>
                </c:tx>
                <c:spPr>
                  <a:solidFill>
                    <a:schemeClr val="accent6">
                      <a:tint val="77000"/>
                    </a:schemeClr>
                  </a:solidFill>
                  <a:ln>
                    <a:noFill/>
                  </a:ln>
                  <a:effectLst/>
                </c:spPr>
                <c:invertIfNegative val="0"/>
                <c:cat>
                  <c:strRef>
                    <c:extLst>
                      <c:ext uri="{02D57815-91ED-43cb-92C2-25804820EDAC}">
                        <c15:formulaRef>
                          <c15:sqref>TrnBP_456.hmmer_variables!$A$2:$A$65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TrnBP_456.hmmer_variables!$B$2:$B$65</c15:sqref>
                        </c15:formulaRef>
                      </c:ext>
                    </c:extLst>
                    <c:numCache>
                      <c:formatCode>General</c:formatCode>
                      <c:ptCount val="64"/>
                      <c:pt idx="0">
                        <c:v>0.74890599999999996</c:v>
                      </c:pt>
                      <c:pt idx="1">
                        <c:v>1.124609</c:v>
                      </c:pt>
                      <c:pt idx="2">
                        <c:v>1.1391579999999999</c:v>
                      </c:pt>
                      <c:pt idx="3">
                        <c:v>1.307806</c:v>
                      </c:pt>
                      <c:pt idx="4">
                        <c:v>1.2091339999999999</c:v>
                      </c:pt>
                      <c:pt idx="5">
                        <c:v>1.022386</c:v>
                      </c:pt>
                      <c:pt idx="6">
                        <c:v>1.266518</c:v>
                      </c:pt>
                      <c:pt idx="7">
                        <c:v>1.777239</c:v>
                      </c:pt>
                      <c:pt idx="8">
                        <c:v>1.8563780000000001</c:v>
                      </c:pt>
                      <c:pt idx="9">
                        <c:v>1.0963579999999999</c:v>
                      </c:pt>
                      <c:pt idx="10">
                        <c:v>1.076381</c:v>
                      </c:pt>
                      <c:pt idx="11">
                        <c:v>1.8580190000000001</c:v>
                      </c:pt>
                      <c:pt idx="12">
                        <c:v>0.89488100000000004</c:v>
                      </c:pt>
                      <c:pt idx="13">
                        <c:v>0.947461</c:v>
                      </c:pt>
                      <c:pt idx="14">
                        <c:v>0.88207599999999997</c:v>
                      </c:pt>
                      <c:pt idx="15">
                        <c:v>1.109993</c:v>
                      </c:pt>
                      <c:pt idx="16">
                        <c:v>0.93628299999999998</c:v>
                      </c:pt>
                      <c:pt idx="17">
                        <c:v>0.83211100000000005</c:v>
                      </c:pt>
                      <c:pt idx="18">
                        <c:v>1.06701</c:v>
                      </c:pt>
                      <c:pt idx="19">
                        <c:v>0.462839</c:v>
                      </c:pt>
                      <c:pt idx="20">
                        <c:v>0.89751899999999996</c:v>
                      </c:pt>
                      <c:pt idx="21">
                        <c:v>0.83024200000000004</c:v>
                      </c:pt>
                      <c:pt idx="22">
                        <c:v>1.792449</c:v>
                      </c:pt>
                      <c:pt idx="23">
                        <c:v>1.084349</c:v>
                      </c:pt>
                      <c:pt idx="24">
                        <c:v>2.2467630000000001</c:v>
                      </c:pt>
                      <c:pt idx="25">
                        <c:v>1.3223739999999999</c:v>
                      </c:pt>
                      <c:pt idx="26">
                        <c:v>1.973552</c:v>
                      </c:pt>
                      <c:pt idx="27">
                        <c:v>1.037039</c:v>
                      </c:pt>
                      <c:pt idx="28">
                        <c:v>0.65640399999999999</c:v>
                      </c:pt>
                      <c:pt idx="29">
                        <c:v>0.61396700000000004</c:v>
                      </c:pt>
                      <c:pt idx="30">
                        <c:v>0.57095799999999997</c:v>
                      </c:pt>
                      <c:pt idx="31">
                        <c:v>0.36172799999999999</c:v>
                      </c:pt>
                      <c:pt idx="32">
                        <c:v>0.96480500000000002</c:v>
                      </c:pt>
                      <c:pt idx="33">
                        <c:v>0.74141999999999997</c:v>
                      </c:pt>
                      <c:pt idx="34">
                        <c:v>0.96574199999999999</c:v>
                      </c:pt>
                      <c:pt idx="35">
                        <c:v>0.60514900000000005</c:v>
                      </c:pt>
                      <c:pt idx="36">
                        <c:v>0.87451599999999996</c:v>
                      </c:pt>
                      <c:pt idx="37">
                        <c:v>0.72578699999999996</c:v>
                      </c:pt>
                      <c:pt idx="38">
                        <c:v>0.95669499999999996</c:v>
                      </c:pt>
                      <c:pt idx="39">
                        <c:v>0.47434700000000002</c:v>
                      </c:pt>
                      <c:pt idx="40">
                        <c:v>2.0094069999999999</c:v>
                      </c:pt>
                      <c:pt idx="41">
                        <c:v>1.3512679999999999</c:v>
                      </c:pt>
                      <c:pt idx="42">
                        <c:v>0.88387899999999997</c:v>
                      </c:pt>
                      <c:pt idx="43">
                        <c:v>0.46951799999999999</c:v>
                      </c:pt>
                      <c:pt idx="44">
                        <c:v>0.56289900000000004</c:v>
                      </c:pt>
                      <c:pt idx="45">
                        <c:v>0.55848799999999998</c:v>
                      </c:pt>
                      <c:pt idx="46">
                        <c:v>0.50564299999999995</c:v>
                      </c:pt>
                      <c:pt idx="47">
                        <c:v>0.236877</c:v>
                      </c:pt>
                      <c:pt idx="48">
                        <c:v>0.97711899999999996</c:v>
                      </c:pt>
                      <c:pt idx="49">
                        <c:v>0.81996100000000005</c:v>
                      </c:pt>
                      <c:pt idx="50">
                        <c:v>0.95335899999999996</c:v>
                      </c:pt>
                      <c:pt idx="51">
                        <c:v>0.51941300000000001</c:v>
                      </c:pt>
                      <c:pt idx="52">
                        <c:v>0.84067499999999995</c:v>
                      </c:pt>
                      <c:pt idx="53">
                        <c:v>0.81198099999999995</c:v>
                      </c:pt>
                      <c:pt idx="54">
                        <c:v>0.92826900000000001</c:v>
                      </c:pt>
                      <c:pt idx="55">
                        <c:v>0.356493</c:v>
                      </c:pt>
                      <c:pt idx="56">
                        <c:v>1.376797</c:v>
                      </c:pt>
                      <c:pt idx="57">
                        <c:v>0.89217500000000005</c:v>
                      </c:pt>
                      <c:pt idx="58">
                        <c:v>0.88855899999999999</c:v>
                      </c:pt>
                      <c:pt idx="59">
                        <c:v>0.37080800000000003</c:v>
                      </c:pt>
                      <c:pt idx="60">
                        <c:v>0.54514200000000002</c:v>
                      </c:pt>
                      <c:pt idx="61">
                        <c:v>0.55647800000000003</c:v>
                      </c:pt>
                      <c:pt idx="62">
                        <c:v>0.49204300000000001</c:v>
                      </c:pt>
                      <c:pt idx="63">
                        <c:v>0.20766899999999999</c:v>
                      </c:pt>
                    </c:numCache>
                  </c:numRef>
                </c:val>
                <c:extLst>
                  <c:ext xmlns:c16="http://schemas.microsoft.com/office/drawing/2014/chart" uri="{C3380CC4-5D6E-409C-BE32-E72D297353CC}">
                    <c16:uniqueId val="{00000002-E49C-4FF2-ACF3-C32A3360F415}"/>
                  </c:ext>
                </c:extLst>
              </c15:ser>
            </c15:filteredBarSeries>
          </c:ext>
        </c:extLst>
      </c:barChart>
      <c:catAx>
        <c:axId val="1997714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715679"/>
        <c:crosses val="autoZero"/>
        <c:auto val="1"/>
        <c:lblAlgn val="ctr"/>
        <c:lblOffset val="100"/>
        <c:noMultiLvlLbl val="0"/>
      </c:catAx>
      <c:valAx>
        <c:axId val="1997715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714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TrnBP_458.sjeng_!$B$1</c:f>
              <c:strCache>
                <c:ptCount val="1"/>
                <c:pt idx="0">
                  <c:v>_BTBMisspct</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TrnBP_458.sjeng_!$A$2:$A$65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TrnBP_458.sjeng_!$B$2:$B$65</c:f>
              <c:numCache>
                <c:formatCode>General</c:formatCode>
                <c:ptCount val="64"/>
                <c:pt idx="0">
                  <c:v>5.1067470000000004</c:v>
                </c:pt>
                <c:pt idx="1">
                  <c:v>4.8703120000000002</c:v>
                </c:pt>
                <c:pt idx="2">
                  <c:v>4.5852830000000004</c:v>
                </c:pt>
                <c:pt idx="3">
                  <c:v>4.4122510000000004</c:v>
                </c:pt>
                <c:pt idx="4">
                  <c:v>4.8580230000000002</c:v>
                </c:pt>
                <c:pt idx="5">
                  <c:v>4.986599</c:v>
                </c:pt>
                <c:pt idx="6">
                  <c:v>4.8043389999999997</c:v>
                </c:pt>
                <c:pt idx="7">
                  <c:v>4.5847600000000002</c:v>
                </c:pt>
                <c:pt idx="8">
                  <c:v>4.6341659999999996</c:v>
                </c:pt>
                <c:pt idx="9">
                  <c:v>4.7950390000000001</c:v>
                </c:pt>
                <c:pt idx="10">
                  <c:v>4.7795719999999999</c:v>
                </c:pt>
                <c:pt idx="11">
                  <c:v>4.5565870000000004</c:v>
                </c:pt>
                <c:pt idx="12">
                  <c:v>4.4742689999999996</c:v>
                </c:pt>
                <c:pt idx="13">
                  <c:v>4.6688710000000002</c:v>
                </c:pt>
                <c:pt idx="14">
                  <c:v>4.8157100000000002</c:v>
                </c:pt>
                <c:pt idx="15">
                  <c:v>4.7587809999999999</c:v>
                </c:pt>
                <c:pt idx="16">
                  <c:v>5.0287259999999998</c:v>
                </c:pt>
                <c:pt idx="17">
                  <c:v>4.8297889999999999</c:v>
                </c:pt>
                <c:pt idx="18">
                  <c:v>4.5376050000000001</c:v>
                </c:pt>
                <c:pt idx="19">
                  <c:v>4.4167509999999996</c:v>
                </c:pt>
                <c:pt idx="20">
                  <c:v>4.840973</c:v>
                </c:pt>
                <c:pt idx="21">
                  <c:v>4.9915060000000002</c:v>
                </c:pt>
                <c:pt idx="22">
                  <c:v>4.7225739999999998</c:v>
                </c:pt>
                <c:pt idx="23">
                  <c:v>4.5619769999999997</c:v>
                </c:pt>
                <c:pt idx="24">
                  <c:v>4.5624719999999996</c:v>
                </c:pt>
                <c:pt idx="25">
                  <c:v>4.73339</c:v>
                </c:pt>
                <c:pt idx="26">
                  <c:v>4.8215110000000001</c:v>
                </c:pt>
                <c:pt idx="27">
                  <c:v>4.5586469999999997</c:v>
                </c:pt>
                <c:pt idx="28">
                  <c:v>4.3613759999999999</c:v>
                </c:pt>
                <c:pt idx="29">
                  <c:v>4.5950470000000001</c:v>
                </c:pt>
                <c:pt idx="30">
                  <c:v>4.7444860000000002</c:v>
                </c:pt>
                <c:pt idx="31">
                  <c:v>4.7872969999999997</c:v>
                </c:pt>
                <c:pt idx="32">
                  <c:v>5.0180540000000002</c:v>
                </c:pt>
                <c:pt idx="33">
                  <c:v>4.7229789999999996</c:v>
                </c:pt>
                <c:pt idx="34">
                  <c:v>4.4672200000000002</c:v>
                </c:pt>
                <c:pt idx="35">
                  <c:v>4.3496129999999997</c:v>
                </c:pt>
                <c:pt idx="36">
                  <c:v>4.7996650000000001</c:v>
                </c:pt>
                <c:pt idx="37">
                  <c:v>4.9620059999999997</c:v>
                </c:pt>
                <c:pt idx="38">
                  <c:v>4.6678379999999997</c:v>
                </c:pt>
                <c:pt idx="39">
                  <c:v>4.5373580000000002</c:v>
                </c:pt>
                <c:pt idx="40">
                  <c:v>4.5198119999999999</c:v>
                </c:pt>
                <c:pt idx="41">
                  <c:v>4.6885240000000001</c:v>
                </c:pt>
                <c:pt idx="42">
                  <c:v>4.7294419999999997</c:v>
                </c:pt>
                <c:pt idx="43">
                  <c:v>4.5292219999999999</c:v>
                </c:pt>
                <c:pt idx="44">
                  <c:v>4.3376859999999997</c:v>
                </c:pt>
                <c:pt idx="45">
                  <c:v>4.5311029999999999</c:v>
                </c:pt>
                <c:pt idx="46">
                  <c:v>4.6584459999999996</c:v>
                </c:pt>
                <c:pt idx="47">
                  <c:v>4.8084699999999998</c:v>
                </c:pt>
                <c:pt idx="48">
                  <c:v>4.9777110000000002</c:v>
                </c:pt>
                <c:pt idx="49">
                  <c:v>4.6396269999999999</c:v>
                </c:pt>
                <c:pt idx="50">
                  <c:v>4.4379249999999999</c:v>
                </c:pt>
                <c:pt idx="51">
                  <c:v>4.2979260000000004</c:v>
                </c:pt>
                <c:pt idx="52">
                  <c:v>4.756475</c:v>
                </c:pt>
                <c:pt idx="53">
                  <c:v>4.912115</c:v>
                </c:pt>
                <c:pt idx="54">
                  <c:v>4.6838389999999999</c:v>
                </c:pt>
                <c:pt idx="55">
                  <c:v>4.4934880000000001</c:v>
                </c:pt>
                <c:pt idx="56">
                  <c:v>4.545706</c:v>
                </c:pt>
                <c:pt idx="57">
                  <c:v>4.7048249999999996</c:v>
                </c:pt>
                <c:pt idx="58">
                  <c:v>4.6461569999999996</c:v>
                </c:pt>
                <c:pt idx="59">
                  <c:v>4.4594610000000001</c:v>
                </c:pt>
                <c:pt idx="60">
                  <c:v>4.3062829999999996</c:v>
                </c:pt>
                <c:pt idx="61">
                  <c:v>4.5009139999999999</c:v>
                </c:pt>
                <c:pt idx="62">
                  <c:v>4.5890779999999998</c:v>
                </c:pt>
                <c:pt idx="63">
                  <c:v>4.7572640000000002</c:v>
                </c:pt>
              </c:numCache>
            </c:numRef>
          </c:val>
          <c:extLst>
            <c:ext xmlns:c16="http://schemas.microsoft.com/office/drawing/2014/chart" uri="{C3380CC4-5D6E-409C-BE32-E72D297353CC}">
              <c16:uniqueId val="{00000001-014A-47B6-B681-D73F24A01BCA}"/>
            </c:ext>
          </c:extLst>
        </c:ser>
        <c:dLbls>
          <c:showLegendKey val="0"/>
          <c:showVal val="0"/>
          <c:showCatName val="0"/>
          <c:showSerName val="0"/>
          <c:showPercent val="0"/>
          <c:showBubbleSize val="0"/>
        </c:dLbls>
        <c:gapWidth val="219"/>
        <c:overlap val="-27"/>
        <c:axId val="255467711"/>
        <c:axId val="255467231"/>
        <c:extLst>
          <c:ext xmlns:c15="http://schemas.microsoft.com/office/drawing/2012/chart" uri="{02D57815-91ED-43cb-92C2-25804820EDAC}">
            <c15:filteredBarSeries>
              <c15:ser>
                <c:idx val="1"/>
                <c:order val="1"/>
                <c:tx>
                  <c:strRef>
                    <c:extLst>
                      <c:ext uri="{02D57815-91ED-43cb-92C2-25804820EDAC}">
                        <c15:formulaRef>
                          <c15:sqref>TrnBP_458.sjeng_!$C$1</c15:sqref>
                        </c15:formulaRef>
                      </c:ext>
                    </c:extLst>
                    <c:strCache>
                      <c:ptCount val="1"/>
                      <c:pt idx="0">
                        <c:v>_BranchMispredprc</c:v>
                      </c:pt>
                    </c:strCache>
                  </c:strRef>
                </c:tx>
                <c:spPr>
                  <a:solidFill>
                    <a:schemeClr val="accent2"/>
                  </a:solidFill>
                  <a:ln>
                    <a:noFill/>
                  </a:ln>
                  <a:effectLst/>
                </c:spPr>
                <c:invertIfNegative val="0"/>
                <c:cat>
                  <c:strRef>
                    <c:extLst>
                      <c:ext uri="{02D57815-91ED-43cb-92C2-25804820EDAC}">
                        <c15:formulaRef>
                          <c15:sqref>TrnBP_458.sjeng_!$A$2:$A$65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TrnBP_458.sjeng_!$C$2:$C$65</c15:sqref>
                        </c15:formulaRef>
                      </c:ext>
                    </c:extLst>
                    <c:numCache>
                      <c:formatCode>General</c:formatCode>
                      <c:ptCount val="64"/>
                      <c:pt idx="0">
                        <c:v>10.598049</c:v>
                      </c:pt>
                      <c:pt idx="1">
                        <c:v>10.427949999999999</c:v>
                      </c:pt>
                      <c:pt idx="2">
                        <c:v>10.225367</c:v>
                      </c:pt>
                      <c:pt idx="3">
                        <c:v>10.072137</c:v>
                      </c:pt>
                      <c:pt idx="4">
                        <c:v>10.453336999999999</c:v>
                      </c:pt>
                      <c:pt idx="5">
                        <c:v>10.251668</c:v>
                      </c:pt>
                      <c:pt idx="6">
                        <c:v>10.053499</c:v>
                      </c:pt>
                      <c:pt idx="7">
                        <c:v>9.878997</c:v>
                      </c:pt>
                      <c:pt idx="8">
                        <c:v>10.263159</c:v>
                      </c:pt>
                      <c:pt idx="9">
                        <c:v>10.044045000000001</c:v>
                      </c:pt>
                      <c:pt idx="10">
                        <c:v>9.7947869999999995</c:v>
                      </c:pt>
                      <c:pt idx="11">
                        <c:v>9.6292849999999994</c:v>
                      </c:pt>
                      <c:pt idx="12">
                        <c:v>10.062988000000001</c:v>
                      </c:pt>
                      <c:pt idx="13">
                        <c:v>9.8419220000000003</c:v>
                      </c:pt>
                      <c:pt idx="14">
                        <c:v>9.6084449999999997</c:v>
                      </c:pt>
                      <c:pt idx="15">
                        <c:v>9.3996200000000005</c:v>
                      </c:pt>
                      <c:pt idx="16">
                        <c:v>10.260375</c:v>
                      </c:pt>
                      <c:pt idx="17">
                        <c:v>10.104673999999999</c:v>
                      </c:pt>
                      <c:pt idx="18">
                        <c:v>9.9238470000000003</c:v>
                      </c:pt>
                      <c:pt idx="19">
                        <c:v>9.7938039999999997</c:v>
                      </c:pt>
                      <c:pt idx="20">
                        <c:v>10.131671000000001</c:v>
                      </c:pt>
                      <c:pt idx="21">
                        <c:v>9.9510470000000009</c:v>
                      </c:pt>
                      <c:pt idx="22">
                        <c:v>9.7749190000000006</c:v>
                      </c:pt>
                      <c:pt idx="23">
                        <c:v>9.6275619999999993</c:v>
                      </c:pt>
                      <c:pt idx="24">
                        <c:v>9.961195</c:v>
                      </c:pt>
                      <c:pt idx="25">
                        <c:v>9.7605229999999992</c:v>
                      </c:pt>
                      <c:pt idx="26">
                        <c:v>9.5436150000000008</c:v>
                      </c:pt>
                      <c:pt idx="27">
                        <c:v>9.3952650000000002</c:v>
                      </c:pt>
                      <c:pt idx="28">
                        <c:v>9.8024620000000002</c:v>
                      </c:pt>
                      <c:pt idx="29">
                        <c:v>9.5976180000000006</c:v>
                      </c:pt>
                      <c:pt idx="30">
                        <c:v>9.3839179999999995</c:v>
                      </c:pt>
                      <c:pt idx="31">
                        <c:v>9.1952429999999996</c:v>
                      </c:pt>
                      <c:pt idx="32">
                        <c:v>9.9684460000000001</c:v>
                      </c:pt>
                      <c:pt idx="33">
                        <c:v>9.8101219999999998</c:v>
                      </c:pt>
                      <c:pt idx="34">
                        <c:v>9.6491349999999994</c:v>
                      </c:pt>
                      <c:pt idx="35">
                        <c:v>9.5310039999999994</c:v>
                      </c:pt>
                      <c:pt idx="36">
                        <c:v>9.8422640000000001</c:v>
                      </c:pt>
                      <c:pt idx="37">
                        <c:v>9.6714610000000008</c:v>
                      </c:pt>
                      <c:pt idx="38">
                        <c:v>9.5159780000000005</c:v>
                      </c:pt>
                      <c:pt idx="39">
                        <c:v>9.3878780000000006</c:v>
                      </c:pt>
                      <c:pt idx="40">
                        <c:v>9.6940270000000002</c:v>
                      </c:pt>
                      <c:pt idx="41">
                        <c:v>9.5018969999999996</c:v>
                      </c:pt>
                      <c:pt idx="42">
                        <c:v>9.3036689999999993</c:v>
                      </c:pt>
                      <c:pt idx="43">
                        <c:v>9.1746040000000004</c:v>
                      </c:pt>
                      <c:pt idx="44">
                        <c:v>9.5549900000000001</c:v>
                      </c:pt>
                      <c:pt idx="45">
                        <c:v>9.3558310000000002</c:v>
                      </c:pt>
                      <c:pt idx="46">
                        <c:v>9.160164</c:v>
                      </c:pt>
                      <c:pt idx="47">
                        <c:v>8.9919790000000006</c:v>
                      </c:pt>
                      <c:pt idx="48">
                        <c:v>9.7628280000000007</c:v>
                      </c:pt>
                      <c:pt idx="49">
                        <c:v>9.6079240000000006</c:v>
                      </c:pt>
                      <c:pt idx="50">
                        <c:v>9.4635300000000004</c:v>
                      </c:pt>
                      <c:pt idx="51">
                        <c:v>9.346546</c:v>
                      </c:pt>
                      <c:pt idx="52">
                        <c:v>9.6447769999999995</c:v>
                      </c:pt>
                      <c:pt idx="53">
                        <c:v>9.4860769999999999</c:v>
                      </c:pt>
                      <c:pt idx="54">
                        <c:v>9.3449069999999992</c:v>
                      </c:pt>
                      <c:pt idx="55">
                        <c:v>9.2208260000000006</c:v>
                      </c:pt>
                      <c:pt idx="56">
                        <c:v>9.5093899999999998</c:v>
                      </c:pt>
                      <c:pt idx="57">
                        <c:v>9.3329079999999998</c:v>
                      </c:pt>
                      <c:pt idx="58">
                        <c:v>9.1356909999999996</c:v>
                      </c:pt>
                      <c:pt idx="59">
                        <c:v>9.0139669999999992</c:v>
                      </c:pt>
                      <c:pt idx="60">
                        <c:v>9.3772129999999994</c:v>
                      </c:pt>
                      <c:pt idx="61">
                        <c:v>9.1942070000000005</c:v>
                      </c:pt>
                      <c:pt idx="62">
                        <c:v>9.0046359999999996</c:v>
                      </c:pt>
                      <c:pt idx="63">
                        <c:v>8.8429210000000005</c:v>
                      </c:pt>
                    </c:numCache>
                  </c:numRef>
                </c:val>
                <c:extLst>
                  <c:ext xmlns:c16="http://schemas.microsoft.com/office/drawing/2014/chart" uri="{C3380CC4-5D6E-409C-BE32-E72D297353CC}">
                    <c16:uniqueId val="{00000002-014A-47B6-B681-D73F24A01BCA}"/>
                  </c:ext>
                </c:extLst>
              </c15:ser>
            </c15:filteredBarSeries>
          </c:ext>
        </c:extLst>
      </c:barChart>
      <c:catAx>
        <c:axId val="255467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467231"/>
        <c:crosses val="autoZero"/>
        <c:auto val="1"/>
        <c:lblAlgn val="ctr"/>
        <c:lblOffset val="100"/>
        <c:noMultiLvlLbl val="0"/>
      </c:catAx>
      <c:valAx>
        <c:axId val="25546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467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TrnBP_458.sjeng_!$C$1</c:f>
              <c:strCache>
                <c:ptCount val="1"/>
                <c:pt idx="0">
                  <c:v>_BranchMispredprc</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TrnBP_458.sjeng_!$A$2:$A$65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TrnBP_458.sjeng_!$C$2:$C$65</c:f>
              <c:numCache>
                <c:formatCode>General</c:formatCode>
                <c:ptCount val="64"/>
                <c:pt idx="0">
                  <c:v>10.598049</c:v>
                </c:pt>
                <c:pt idx="1">
                  <c:v>10.427949999999999</c:v>
                </c:pt>
                <c:pt idx="2">
                  <c:v>10.225367</c:v>
                </c:pt>
                <c:pt idx="3">
                  <c:v>10.072137</c:v>
                </c:pt>
                <c:pt idx="4">
                  <c:v>10.453336999999999</c:v>
                </c:pt>
                <c:pt idx="5">
                  <c:v>10.251668</c:v>
                </c:pt>
                <c:pt idx="6">
                  <c:v>10.053499</c:v>
                </c:pt>
                <c:pt idx="7">
                  <c:v>9.878997</c:v>
                </c:pt>
                <c:pt idx="8">
                  <c:v>10.263159</c:v>
                </c:pt>
                <c:pt idx="9">
                  <c:v>10.044045000000001</c:v>
                </c:pt>
                <c:pt idx="10">
                  <c:v>9.7947869999999995</c:v>
                </c:pt>
                <c:pt idx="11">
                  <c:v>9.6292849999999994</c:v>
                </c:pt>
                <c:pt idx="12">
                  <c:v>10.062988000000001</c:v>
                </c:pt>
                <c:pt idx="13">
                  <c:v>9.8419220000000003</c:v>
                </c:pt>
                <c:pt idx="14">
                  <c:v>9.6084449999999997</c:v>
                </c:pt>
                <c:pt idx="15">
                  <c:v>9.3996200000000005</c:v>
                </c:pt>
                <c:pt idx="16">
                  <c:v>10.260375</c:v>
                </c:pt>
                <c:pt idx="17">
                  <c:v>10.104673999999999</c:v>
                </c:pt>
                <c:pt idx="18">
                  <c:v>9.9238470000000003</c:v>
                </c:pt>
                <c:pt idx="19">
                  <c:v>9.7938039999999997</c:v>
                </c:pt>
                <c:pt idx="20">
                  <c:v>10.131671000000001</c:v>
                </c:pt>
                <c:pt idx="21">
                  <c:v>9.9510470000000009</c:v>
                </c:pt>
                <c:pt idx="22">
                  <c:v>9.7749190000000006</c:v>
                </c:pt>
                <c:pt idx="23">
                  <c:v>9.6275619999999993</c:v>
                </c:pt>
                <c:pt idx="24">
                  <c:v>9.961195</c:v>
                </c:pt>
                <c:pt idx="25">
                  <c:v>9.7605229999999992</c:v>
                </c:pt>
                <c:pt idx="26">
                  <c:v>9.5436150000000008</c:v>
                </c:pt>
                <c:pt idx="27">
                  <c:v>9.3952650000000002</c:v>
                </c:pt>
                <c:pt idx="28">
                  <c:v>9.8024620000000002</c:v>
                </c:pt>
                <c:pt idx="29">
                  <c:v>9.5976180000000006</c:v>
                </c:pt>
                <c:pt idx="30">
                  <c:v>9.3839179999999995</c:v>
                </c:pt>
                <c:pt idx="31">
                  <c:v>9.1952429999999996</c:v>
                </c:pt>
                <c:pt idx="32">
                  <c:v>9.9684460000000001</c:v>
                </c:pt>
                <c:pt idx="33">
                  <c:v>9.8101219999999998</c:v>
                </c:pt>
                <c:pt idx="34">
                  <c:v>9.6491349999999994</c:v>
                </c:pt>
                <c:pt idx="35">
                  <c:v>9.5310039999999994</c:v>
                </c:pt>
                <c:pt idx="36">
                  <c:v>9.8422640000000001</c:v>
                </c:pt>
                <c:pt idx="37">
                  <c:v>9.6714610000000008</c:v>
                </c:pt>
                <c:pt idx="38">
                  <c:v>9.5159780000000005</c:v>
                </c:pt>
                <c:pt idx="39">
                  <c:v>9.3878780000000006</c:v>
                </c:pt>
                <c:pt idx="40">
                  <c:v>9.6940270000000002</c:v>
                </c:pt>
                <c:pt idx="41">
                  <c:v>9.5018969999999996</c:v>
                </c:pt>
                <c:pt idx="42">
                  <c:v>9.3036689999999993</c:v>
                </c:pt>
                <c:pt idx="43">
                  <c:v>9.1746040000000004</c:v>
                </c:pt>
                <c:pt idx="44">
                  <c:v>9.5549900000000001</c:v>
                </c:pt>
                <c:pt idx="45">
                  <c:v>9.3558310000000002</c:v>
                </c:pt>
                <c:pt idx="46">
                  <c:v>9.160164</c:v>
                </c:pt>
                <c:pt idx="47">
                  <c:v>8.9919790000000006</c:v>
                </c:pt>
                <c:pt idx="48">
                  <c:v>9.7628280000000007</c:v>
                </c:pt>
                <c:pt idx="49">
                  <c:v>9.6079240000000006</c:v>
                </c:pt>
                <c:pt idx="50">
                  <c:v>9.4635300000000004</c:v>
                </c:pt>
                <c:pt idx="51">
                  <c:v>9.346546</c:v>
                </c:pt>
                <c:pt idx="52">
                  <c:v>9.6447769999999995</c:v>
                </c:pt>
                <c:pt idx="53">
                  <c:v>9.4860769999999999</c:v>
                </c:pt>
                <c:pt idx="54">
                  <c:v>9.3449069999999992</c:v>
                </c:pt>
                <c:pt idx="55">
                  <c:v>9.2208260000000006</c:v>
                </c:pt>
                <c:pt idx="56">
                  <c:v>9.5093899999999998</c:v>
                </c:pt>
                <c:pt idx="57">
                  <c:v>9.3329079999999998</c:v>
                </c:pt>
                <c:pt idx="58">
                  <c:v>9.1356909999999996</c:v>
                </c:pt>
                <c:pt idx="59">
                  <c:v>9.0139669999999992</c:v>
                </c:pt>
                <c:pt idx="60">
                  <c:v>9.3772129999999994</c:v>
                </c:pt>
                <c:pt idx="61">
                  <c:v>9.1942070000000005</c:v>
                </c:pt>
                <c:pt idx="62">
                  <c:v>9.0046359999999996</c:v>
                </c:pt>
                <c:pt idx="63">
                  <c:v>8.8429210000000005</c:v>
                </c:pt>
              </c:numCache>
            </c:numRef>
          </c:val>
          <c:extLst>
            <c:ext xmlns:c16="http://schemas.microsoft.com/office/drawing/2014/chart" uri="{C3380CC4-5D6E-409C-BE32-E72D297353CC}">
              <c16:uniqueId val="{00000001-2E65-4C09-9468-F01574480F70}"/>
            </c:ext>
          </c:extLst>
        </c:ser>
        <c:dLbls>
          <c:showLegendKey val="0"/>
          <c:showVal val="0"/>
          <c:showCatName val="0"/>
          <c:showSerName val="0"/>
          <c:showPercent val="0"/>
          <c:showBubbleSize val="0"/>
        </c:dLbls>
        <c:gapWidth val="219"/>
        <c:overlap val="-27"/>
        <c:axId val="2006849919"/>
        <c:axId val="2006847999"/>
        <c:extLst>
          <c:ext xmlns:c15="http://schemas.microsoft.com/office/drawing/2012/chart" uri="{02D57815-91ED-43cb-92C2-25804820EDAC}">
            <c15:filteredBarSeries>
              <c15:ser>
                <c:idx val="0"/>
                <c:order val="0"/>
                <c:tx>
                  <c:strRef>
                    <c:extLst>
                      <c:ext uri="{02D57815-91ED-43cb-92C2-25804820EDAC}">
                        <c15:formulaRef>
                          <c15:sqref>TrnBP_458.sjeng_!$B$1</c15:sqref>
                        </c15:formulaRef>
                      </c:ext>
                    </c:extLst>
                    <c:strCache>
                      <c:ptCount val="1"/>
                      <c:pt idx="0">
                        <c:v>_BTBMisspct</c:v>
                      </c:pt>
                    </c:strCache>
                  </c:strRef>
                </c:tx>
                <c:spPr>
                  <a:solidFill>
                    <a:schemeClr val="accent1"/>
                  </a:solidFill>
                  <a:ln>
                    <a:noFill/>
                  </a:ln>
                  <a:effectLst/>
                </c:spPr>
                <c:invertIfNegative val="0"/>
                <c:cat>
                  <c:strRef>
                    <c:extLst>
                      <c:ext uri="{02D57815-91ED-43cb-92C2-25804820EDAC}">
                        <c15:formulaRef>
                          <c15:sqref>TrnBP_458.sjeng_!$A$2:$A$65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TrnBP_458.sjeng_!$B$2:$B$65</c15:sqref>
                        </c15:formulaRef>
                      </c:ext>
                    </c:extLst>
                    <c:numCache>
                      <c:formatCode>General</c:formatCode>
                      <c:ptCount val="64"/>
                      <c:pt idx="0">
                        <c:v>5.1067470000000004</c:v>
                      </c:pt>
                      <c:pt idx="1">
                        <c:v>4.8703120000000002</c:v>
                      </c:pt>
                      <c:pt idx="2">
                        <c:v>4.5852830000000004</c:v>
                      </c:pt>
                      <c:pt idx="3">
                        <c:v>4.4122510000000004</c:v>
                      </c:pt>
                      <c:pt idx="4">
                        <c:v>4.8580230000000002</c:v>
                      </c:pt>
                      <c:pt idx="5">
                        <c:v>4.986599</c:v>
                      </c:pt>
                      <c:pt idx="6">
                        <c:v>4.8043389999999997</c:v>
                      </c:pt>
                      <c:pt idx="7">
                        <c:v>4.5847600000000002</c:v>
                      </c:pt>
                      <c:pt idx="8">
                        <c:v>4.6341659999999996</c:v>
                      </c:pt>
                      <c:pt idx="9">
                        <c:v>4.7950390000000001</c:v>
                      </c:pt>
                      <c:pt idx="10">
                        <c:v>4.7795719999999999</c:v>
                      </c:pt>
                      <c:pt idx="11">
                        <c:v>4.5565870000000004</c:v>
                      </c:pt>
                      <c:pt idx="12">
                        <c:v>4.4742689999999996</c:v>
                      </c:pt>
                      <c:pt idx="13">
                        <c:v>4.6688710000000002</c:v>
                      </c:pt>
                      <c:pt idx="14">
                        <c:v>4.8157100000000002</c:v>
                      </c:pt>
                      <c:pt idx="15">
                        <c:v>4.7587809999999999</c:v>
                      </c:pt>
                      <c:pt idx="16">
                        <c:v>5.0287259999999998</c:v>
                      </c:pt>
                      <c:pt idx="17">
                        <c:v>4.8297889999999999</c:v>
                      </c:pt>
                      <c:pt idx="18">
                        <c:v>4.5376050000000001</c:v>
                      </c:pt>
                      <c:pt idx="19">
                        <c:v>4.4167509999999996</c:v>
                      </c:pt>
                      <c:pt idx="20">
                        <c:v>4.840973</c:v>
                      </c:pt>
                      <c:pt idx="21">
                        <c:v>4.9915060000000002</c:v>
                      </c:pt>
                      <c:pt idx="22">
                        <c:v>4.7225739999999998</c:v>
                      </c:pt>
                      <c:pt idx="23">
                        <c:v>4.5619769999999997</c:v>
                      </c:pt>
                      <c:pt idx="24">
                        <c:v>4.5624719999999996</c:v>
                      </c:pt>
                      <c:pt idx="25">
                        <c:v>4.73339</c:v>
                      </c:pt>
                      <c:pt idx="26">
                        <c:v>4.8215110000000001</c:v>
                      </c:pt>
                      <c:pt idx="27">
                        <c:v>4.5586469999999997</c:v>
                      </c:pt>
                      <c:pt idx="28">
                        <c:v>4.3613759999999999</c:v>
                      </c:pt>
                      <c:pt idx="29">
                        <c:v>4.5950470000000001</c:v>
                      </c:pt>
                      <c:pt idx="30">
                        <c:v>4.7444860000000002</c:v>
                      </c:pt>
                      <c:pt idx="31">
                        <c:v>4.7872969999999997</c:v>
                      </c:pt>
                      <c:pt idx="32">
                        <c:v>5.0180540000000002</c:v>
                      </c:pt>
                      <c:pt idx="33">
                        <c:v>4.7229789999999996</c:v>
                      </c:pt>
                      <c:pt idx="34">
                        <c:v>4.4672200000000002</c:v>
                      </c:pt>
                      <c:pt idx="35">
                        <c:v>4.3496129999999997</c:v>
                      </c:pt>
                      <c:pt idx="36">
                        <c:v>4.7996650000000001</c:v>
                      </c:pt>
                      <c:pt idx="37">
                        <c:v>4.9620059999999997</c:v>
                      </c:pt>
                      <c:pt idx="38">
                        <c:v>4.6678379999999997</c:v>
                      </c:pt>
                      <c:pt idx="39">
                        <c:v>4.5373580000000002</c:v>
                      </c:pt>
                      <c:pt idx="40">
                        <c:v>4.5198119999999999</c:v>
                      </c:pt>
                      <c:pt idx="41">
                        <c:v>4.6885240000000001</c:v>
                      </c:pt>
                      <c:pt idx="42">
                        <c:v>4.7294419999999997</c:v>
                      </c:pt>
                      <c:pt idx="43">
                        <c:v>4.5292219999999999</c:v>
                      </c:pt>
                      <c:pt idx="44">
                        <c:v>4.3376859999999997</c:v>
                      </c:pt>
                      <c:pt idx="45">
                        <c:v>4.5311029999999999</c:v>
                      </c:pt>
                      <c:pt idx="46">
                        <c:v>4.6584459999999996</c:v>
                      </c:pt>
                      <c:pt idx="47">
                        <c:v>4.8084699999999998</c:v>
                      </c:pt>
                      <c:pt idx="48">
                        <c:v>4.9777110000000002</c:v>
                      </c:pt>
                      <c:pt idx="49">
                        <c:v>4.6396269999999999</c:v>
                      </c:pt>
                      <c:pt idx="50">
                        <c:v>4.4379249999999999</c:v>
                      </c:pt>
                      <c:pt idx="51">
                        <c:v>4.2979260000000004</c:v>
                      </c:pt>
                      <c:pt idx="52">
                        <c:v>4.756475</c:v>
                      </c:pt>
                      <c:pt idx="53">
                        <c:v>4.912115</c:v>
                      </c:pt>
                      <c:pt idx="54">
                        <c:v>4.6838389999999999</c:v>
                      </c:pt>
                      <c:pt idx="55">
                        <c:v>4.4934880000000001</c:v>
                      </c:pt>
                      <c:pt idx="56">
                        <c:v>4.545706</c:v>
                      </c:pt>
                      <c:pt idx="57">
                        <c:v>4.7048249999999996</c:v>
                      </c:pt>
                      <c:pt idx="58">
                        <c:v>4.6461569999999996</c:v>
                      </c:pt>
                      <c:pt idx="59">
                        <c:v>4.4594610000000001</c:v>
                      </c:pt>
                      <c:pt idx="60">
                        <c:v>4.3062829999999996</c:v>
                      </c:pt>
                      <c:pt idx="61">
                        <c:v>4.5009139999999999</c:v>
                      </c:pt>
                      <c:pt idx="62">
                        <c:v>4.5890779999999998</c:v>
                      </c:pt>
                      <c:pt idx="63">
                        <c:v>4.7572640000000002</c:v>
                      </c:pt>
                    </c:numCache>
                  </c:numRef>
                </c:val>
                <c:extLst>
                  <c:ext xmlns:c16="http://schemas.microsoft.com/office/drawing/2014/chart" uri="{C3380CC4-5D6E-409C-BE32-E72D297353CC}">
                    <c16:uniqueId val="{00000002-2E65-4C09-9468-F01574480F70}"/>
                  </c:ext>
                </c:extLst>
              </c15:ser>
            </c15:filteredBarSeries>
          </c:ext>
        </c:extLst>
      </c:barChart>
      <c:catAx>
        <c:axId val="2006849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847999"/>
        <c:crosses val="autoZero"/>
        <c:auto val="1"/>
        <c:lblAlgn val="ctr"/>
        <c:lblOffset val="100"/>
        <c:noMultiLvlLbl val="0"/>
      </c:catAx>
      <c:valAx>
        <c:axId val="2006847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849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BP vs BTBMisspct</a:t>
            </a:r>
            <a:r>
              <a:rPr lang="en-US" baseline="0"/>
              <a:t> &amp; Branch Mispredprc</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'401.bzip2'!$B$1</c:f>
              <c:strCache>
                <c:ptCount val="1"/>
                <c:pt idx="0">
                  <c:v>_BTBMisspct</c:v>
                </c:pt>
              </c:strCache>
            </c:strRef>
          </c:tx>
          <c:spPr>
            <a:solidFill>
              <a:schemeClr val="accent1"/>
            </a:solidFill>
            <a:ln>
              <a:noFill/>
            </a:ln>
            <a:effectLst/>
          </c:spPr>
          <c:invertIfNegative val="0"/>
          <c:cat>
            <c:strRef>
              <c:f>'401.bzip2'!$A$2:$A$4</c:f>
              <c:strCache>
                <c:ptCount val="3"/>
                <c:pt idx="0">
                  <c:v>TournamentBP</c:v>
                </c:pt>
                <c:pt idx="1">
                  <c:v>LocalBP</c:v>
                </c:pt>
                <c:pt idx="2">
                  <c:v>BiModeBP</c:v>
                </c:pt>
              </c:strCache>
            </c:strRef>
          </c:cat>
          <c:val>
            <c:numRef>
              <c:f>'401.bzip2'!$B$2:$B$4</c:f>
              <c:numCache>
                <c:formatCode>General</c:formatCode>
                <c:ptCount val="3"/>
                <c:pt idx="0">
                  <c:v>0.137101</c:v>
                </c:pt>
                <c:pt idx="1">
                  <c:v>0.180559</c:v>
                </c:pt>
                <c:pt idx="2">
                  <c:v>0.135964</c:v>
                </c:pt>
              </c:numCache>
            </c:numRef>
          </c:val>
          <c:extLst>
            <c:ext xmlns:c16="http://schemas.microsoft.com/office/drawing/2014/chart" uri="{C3380CC4-5D6E-409C-BE32-E72D297353CC}">
              <c16:uniqueId val="{00000000-1261-4B22-8915-54E59C512392}"/>
            </c:ext>
          </c:extLst>
        </c:ser>
        <c:ser>
          <c:idx val="1"/>
          <c:order val="1"/>
          <c:tx>
            <c:strRef>
              <c:f>'401.bzip2'!$C$1</c:f>
              <c:strCache>
                <c:ptCount val="1"/>
                <c:pt idx="0">
                  <c:v>_BranchMispredprc</c:v>
                </c:pt>
              </c:strCache>
            </c:strRef>
          </c:tx>
          <c:spPr>
            <a:solidFill>
              <a:schemeClr val="accent2"/>
            </a:solidFill>
            <a:ln>
              <a:noFill/>
            </a:ln>
            <a:effectLst/>
          </c:spPr>
          <c:invertIfNegative val="0"/>
          <c:cat>
            <c:strRef>
              <c:f>'401.bzip2'!$A$2:$A$4</c:f>
              <c:strCache>
                <c:ptCount val="3"/>
                <c:pt idx="0">
                  <c:v>TournamentBP</c:v>
                </c:pt>
                <c:pt idx="1">
                  <c:v>LocalBP</c:v>
                </c:pt>
                <c:pt idx="2">
                  <c:v>BiModeBP</c:v>
                </c:pt>
              </c:strCache>
            </c:strRef>
          </c:cat>
          <c:val>
            <c:numRef>
              <c:f>'401.bzip2'!$C$2:$C$4</c:f>
              <c:numCache>
                <c:formatCode>General</c:formatCode>
                <c:ptCount val="3"/>
                <c:pt idx="0">
                  <c:v>5.957611</c:v>
                </c:pt>
                <c:pt idx="1">
                  <c:v>6.4230409999999996</c:v>
                </c:pt>
                <c:pt idx="2">
                  <c:v>5.8611219999999999</c:v>
                </c:pt>
              </c:numCache>
            </c:numRef>
          </c:val>
          <c:extLst>
            <c:ext xmlns:c16="http://schemas.microsoft.com/office/drawing/2014/chart" uri="{C3380CC4-5D6E-409C-BE32-E72D297353CC}">
              <c16:uniqueId val="{00000001-1261-4B22-8915-54E59C512392}"/>
            </c:ext>
          </c:extLst>
        </c:ser>
        <c:dLbls>
          <c:showLegendKey val="0"/>
          <c:showVal val="0"/>
          <c:showCatName val="0"/>
          <c:showSerName val="0"/>
          <c:showPercent val="0"/>
          <c:showBubbleSize val="0"/>
        </c:dLbls>
        <c:gapWidth val="219"/>
        <c:overlap val="-27"/>
        <c:axId val="1738735424"/>
        <c:axId val="336671359"/>
      </c:barChart>
      <c:catAx>
        <c:axId val="1738735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671359"/>
        <c:crosses val="autoZero"/>
        <c:auto val="1"/>
        <c:lblAlgn val="ctr"/>
        <c:lblOffset val="100"/>
        <c:noMultiLvlLbl val="0"/>
      </c:catAx>
      <c:valAx>
        <c:axId val="336671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873542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TrnBP_458.sjeng_!$B$1</c:f>
              <c:strCache>
                <c:ptCount val="1"/>
                <c:pt idx="0">
                  <c:v>_BTBMisspct</c:v>
                </c:pt>
              </c:strCache>
            </c:strRef>
          </c:tx>
          <c:spPr>
            <a:solidFill>
              <a:schemeClr val="accent6">
                <a:tint val="77000"/>
              </a:schemeClr>
            </a:solidFill>
            <a:ln>
              <a:noFill/>
            </a:ln>
            <a:effectLst/>
          </c:spPr>
          <c:invertIfNegative val="0"/>
          <c:trendline>
            <c:spPr>
              <a:ln w="19050" cap="rnd">
                <a:solidFill>
                  <a:schemeClr val="accent6">
                    <a:tint val="77000"/>
                  </a:schemeClr>
                </a:solidFill>
                <a:prstDash val="sysDot"/>
              </a:ln>
              <a:effectLst/>
            </c:spPr>
            <c:trendlineType val="linear"/>
            <c:dispRSqr val="0"/>
            <c:dispEq val="0"/>
          </c:trendline>
          <c:cat>
            <c:strRef>
              <c:f>TrnBP_458.sjeng_!$A$2:$A$65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TrnBP_458.sjeng_!$B$2:$B$65</c:f>
              <c:numCache>
                <c:formatCode>General</c:formatCode>
                <c:ptCount val="64"/>
                <c:pt idx="0">
                  <c:v>5.1067470000000004</c:v>
                </c:pt>
                <c:pt idx="1">
                  <c:v>4.8703120000000002</c:v>
                </c:pt>
                <c:pt idx="2">
                  <c:v>4.5852830000000004</c:v>
                </c:pt>
                <c:pt idx="3">
                  <c:v>4.4122510000000004</c:v>
                </c:pt>
                <c:pt idx="4">
                  <c:v>4.8580230000000002</c:v>
                </c:pt>
                <c:pt idx="5">
                  <c:v>4.986599</c:v>
                </c:pt>
                <c:pt idx="6">
                  <c:v>4.8043389999999997</c:v>
                </c:pt>
                <c:pt idx="7">
                  <c:v>4.5847600000000002</c:v>
                </c:pt>
                <c:pt idx="8">
                  <c:v>4.6341659999999996</c:v>
                </c:pt>
                <c:pt idx="9">
                  <c:v>4.7950390000000001</c:v>
                </c:pt>
                <c:pt idx="10">
                  <c:v>4.7795719999999999</c:v>
                </c:pt>
                <c:pt idx="11">
                  <c:v>4.5565870000000004</c:v>
                </c:pt>
                <c:pt idx="12">
                  <c:v>4.4742689999999996</c:v>
                </c:pt>
                <c:pt idx="13">
                  <c:v>4.6688710000000002</c:v>
                </c:pt>
                <c:pt idx="14">
                  <c:v>4.8157100000000002</c:v>
                </c:pt>
                <c:pt idx="15">
                  <c:v>4.7587809999999999</c:v>
                </c:pt>
                <c:pt idx="16">
                  <c:v>5.0287259999999998</c:v>
                </c:pt>
                <c:pt idx="17">
                  <c:v>4.8297889999999999</c:v>
                </c:pt>
                <c:pt idx="18">
                  <c:v>4.5376050000000001</c:v>
                </c:pt>
                <c:pt idx="19">
                  <c:v>4.4167509999999996</c:v>
                </c:pt>
                <c:pt idx="20">
                  <c:v>4.840973</c:v>
                </c:pt>
                <c:pt idx="21">
                  <c:v>4.9915060000000002</c:v>
                </c:pt>
                <c:pt idx="22">
                  <c:v>4.7225739999999998</c:v>
                </c:pt>
                <c:pt idx="23">
                  <c:v>4.5619769999999997</c:v>
                </c:pt>
                <c:pt idx="24">
                  <c:v>4.5624719999999996</c:v>
                </c:pt>
                <c:pt idx="25">
                  <c:v>4.73339</c:v>
                </c:pt>
                <c:pt idx="26">
                  <c:v>4.8215110000000001</c:v>
                </c:pt>
                <c:pt idx="27">
                  <c:v>4.5586469999999997</c:v>
                </c:pt>
                <c:pt idx="28">
                  <c:v>4.3613759999999999</c:v>
                </c:pt>
                <c:pt idx="29">
                  <c:v>4.5950470000000001</c:v>
                </c:pt>
                <c:pt idx="30">
                  <c:v>4.7444860000000002</c:v>
                </c:pt>
                <c:pt idx="31">
                  <c:v>4.7872969999999997</c:v>
                </c:pt>
                <c:pt idx="32">
                  <c:v>5.0180540000000002</c:v>
                </c:pt>
                <c:pt idx="33">
                  <c:v>4.7229789999999996</c:v>
                </c:pt>
                <c:pt idx="34">
                  <c:v>4.4672200000000002</c:v>
                </c:pt>
                <c:pt idx="35">
                  <c:v>4.3496129999999997</c:v>
                </c:pt>
                <c:pt idx="36">
                  <c:v>4.7996650000000001</c:v>
                </c:pt>
                <c:pt idx="37">
                  <c:v>4.9620059999999997</c:v>
                </c:pt>
                <c:pt idx="38">
                  <c:v>4.6678379999999997</c:v>
                </c:pt>
                <c:pt idx="39">
                  <c:v>4.5373580000000002</c:v>
                </c:pt>
                <c:pt idx="40">
                  <c:v>4.5198119999999999</c:v>
                </c:pt>
                <c:pt idx="41">
                  <c:v>4.6885240000000001</c:v>
                </c:pt>
                <c:pt idx="42">
                  <c:v>4.7294419999999997</c:v>
                </c:pt>
                <c:pt idx="43">
                  <c:v>4.5292219999999999</c:v>
                </c:pt>
                <c:pt idx="44">
                  <c:v>4.3376859999999997</c:v>
                </c:pt>
                <c:pt idx="45">
                  <c:v>4.5311029999999999</c:v>
                </c:pt>
                <c:pt idx="46">
                  <c:v>4.6584459999999996</c:v>
                </c:pt>
                <c:pt idx="47">
                  <c:v>4.8084699999999998</c:v>
                </c:pt>
                <c:pt idx="48">
                  <c:v>4.9777110000000002</c:v>
                </c:pt>
                <c:pt idx="49">
                  <c:v>4.6396269999999999</c:v>
                </c:pt>
                <c:pt idx="50">
                  <c:v>4.4379249999999999</c:v>
                </c:pt>
                <c:pt idx="51">
                  <c:v>4.2979260000000004</c:v>
                </c:pt>
                <c:pt idx="52">
                  <c:v>4.756475</c:v>
                </c:pt>
                <c:pt idx="53">
                  <c:v>4.912115</c:v>
                </c:pt>
                <c:pt idx="54">
                  <c:v>4.6838389999999999</c:v>
                </c:pt>
                <c:pt idx="55">
                  <c:v>4.4934880000000001</c:v>
                </c:pt>
                <c:pt idx="56">
                  <c:v>4.545706</c:v>
                </c:pt>
                <c:pt idx="57">
                  <c:v>4.7048249999999996</c:v>
                </c:pt>
                <c:pt idx="58">
                  <c:v>4.6461569999999996</c:v>
                </c:pt>
                <c:pt idx="59">
                  <c:v>4.4594610000000001</c:v>
                </c:pt>
                <c:pt idx="60">
                  <c:v>4.3062829999999996</c:v>
                </c:pt>
                <c:pt idx="61">
                  <c:v>4.5009139999999999</c:v>
                </c:pt>
                <c:pt idx="62">
                  <c:v>4.5890779999999998</c:v>
                </c:pt>
                <c:pt idx="63">
                  <c:v>4.7572640000000002</c:v>
                </c:pt>
              </c:numCache>
            </c:numRef>
          </c:val>
          <c:extLst>
            <c:ext xmlns:c16="http://schemas.microsoft.com/office/drawing/2014/chart" uri="{C3380CC4-5D6E-409C-BE32-E72D297353CC}">
              <c16:uniqueId val="{00000001-F7F6-4175-83D8-3F8A50AEE1DD}"/>
            </c:ext>
          </c:extLst>
        </c:ser>
        <c:dLbls>
          <c:showLegendKey val="0"/>
          <c:showVal val="0"/>
          <c:showCatName val="0"/>
          <c:showSerName val="0"/>
          <c:showPercent val="0"/>
          <c:showBubbleSize val="0"/>
        </c:dLbls>
        <c:gapWidth val="219"/>
        <c:overlap val="-27"/>
        <c:axId val="255467711"/>
        <c:axId val="255467231"/>
        <c:extLst>
          <c:ext xmlns:c15="http://schemas.microsoft.com/office/drawing/2012/chart" uri="{02D57815-91ED-43cb-92C2-25804820EDAC}">
            <c15:filteredBarSeries>
              <c15:ser>
                <c:idx val="1"/>
                <c:order val="1"/>
                <c:tx>
                  <c:strRef>
                    <c:extLst>
                      <c:ext uri="{02D57815-91ED-43cb-92C2-25804820EDAC}">
                        <c15:formulaRef>
                          <c15:sqref>TrnBP_458.sjeng_!$C$1</c15:sqref>
                        </c15:formulaRef>
                      </c:ext>
                    </c:extLst>
                    <c:strCache>
                      <c:ptCount val="1"/>
                      <c:pt idx="0">
                        <c:v>_BranchMispredprc</c:v>
                      </c:pt>
                    </c:strCache>
                  </c:strRef>
                </c:tx>
                <c:spPr>
                  <a:solidFill>
                    <a:schemeClr val="accent6">
                      <a:shade val="76000"/>
                    </a:schemeClr>
                  </a:solidFill>
                  <a:ln>
                    <a:noFill/>
                  </a:ln>
                  <a:effectLst/>
                </c:spPr>
                <c:invertIfNegative val="0"/>
                <c:cat>
                  <c:strRef>
                    <c:extLst>
                      <c:ext uri="{02D57815-91ED-43cb-92C2-25804820EDAC}">
                        <c15:formulaRef>
                          <c15:sqref>TrnBP_458.sjeng_!$A$2:$A$65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TrnBP_458.sjeng_!$C$2:$C$65</c15:sqref>
                        </c15:formulaRef>
                      </c:ext>
                    </c:extLst>
                    <c:numCache>
                      <c:formatCode>General</c:formatCode>
                      <c:ptCount val="64"/>
                      <c:pt idx="0">
                        <c:v>10.598049</c:v>
                      </c:pt>
                      <c:pt idx="1">
                        <c:v>10.427949999999999</c:v>
                      </c:pt>
                      <c:pt idx="2">
                        <c:v>10.225367</c:v>
                      </c:pt>
                      <c:pt idx="3">
                        <c:v>10.072137</c:v>
                      </c:pt>
                      <c:pt idx="4">
                        <c:v>10.453336999999999</c:v>
                      </c:pt>
                      <c:pt idx="5">
                        <c:v>10.251668</c:v>
                      </c:pt>
                      <c:pt idx="6">
                        <c:v>10.053499</c:v>
                      </c:pt>
                      <c:pt idx="7">
                        <c:v>9.878997</c:v>
                      </c:pt>
                      <c:pt idx="8">
                        <c:v>10.263159</c:v>
                      </c:pt>
                      <c:pt idx="9">
                        <c:v>10.044045000000001</c:v>
                      </c:pt>
                      <c:pt idx="10">
                        <c:v>9.7947869999999995</c:v>
                      </c:pt>
                      <c:pt idx="11">
                        <c:v>9.6292849999999994</c:v>
                      </c:pt>
                      <c:pt idx="12">
                        <c:v>10.062988000000001</c:v>
                      </c:pt>
                      <c:pt idx="13">
                        <c:v>9.8419220000000003</c:v>
                      </c:pt>
                      <c:pt idx="14">
                        <c:v>9.6084449999999997</c:v>
                      </c:pt>
                      <c:pt idx="15">
                        <c:v>9.3996200000000005</c:v>
                      </c:pt>
                      <c:pt idx="16">
                        <c:v>10.260375</c:v>
                      </c:pt>
                      <c:pt idx="17">
                        <c:v>10.104673999999999</c:v>
                      </c:pt>
                      <c:pt idx="18">
                        <c:v>9.9238470000000003</c:v>
                      </c:pt>
                      <c:pt idx="19">
                        <c:v>9.7938039999999997</c:v>
                      </c:pt>
                      <c:pt idx="20">
                        <c:v>10.131671000000001</c:v>
                      </c:pt>
                      <c:pt idx="21">
                        <c:v>9.9510470000000009</c:v>
                      </c:pt>
                      <c:pt idx="22">
                        <c:v>9.7749190000000006</c:v>
                      </c:pt>
                      <c:pt idx="23">
                        <c:v>9.6275619999999993</c:v>
                      </c:pt>
                      <c:pt idx="24">
                        <c:v>9.961195</c:v>
                      </c:pt>
                      <c:pt idx="25">
                        <c:v>9.7605229999999992</c:v>
                      </c:pt>
                      <c:pt idx="26">
                        <c:v>9.5436150000000008</c:v>
                      </c:pt>
                      <c:pt idx="27">
                        <c:v>9.3952650000000002</c:v>
                      </c:pt>
                      <c:pt idx="28">
                        <c:v>9.8024620000000002</c:v>
                      </c:pt>
                      <c:pt idx="29">
                        <c:v>9.5976180000000006</c:v>
                      </c:pt>
                      <c:pt idx="30">
                        <c:v>9.3839179999999995</c:v>
                      </c:pt>
                      <c:pt idx="31">
                        <c:v>9.1952429999999996</c:v>
                      </c:pt>
                      <c:pt idx="32">
                        <c:v>9.9684460000000001</c:v>
                      </c:pt>
                      <c:pt idx="33">
                        <c:v>9.8101219999999998</c:v>
                      </c:pt>
                      <c:pt idx="34">
                        <c:v>9.6491349999999994</c:v>
                      </c:pt>
                      <c:pt idx="35">
                        <c:v>9.5310039999999994</c:v>
                      </c:pt>
                      <c:pt idx="36">
                        <c:v>9.8422640000000001</c:v>
                      </c:pt>
                      <c:pt idx="37">
                        <c:v>9.6714610000000008</c:v>
                      </c:pt>
                      <c:pt idx="38">
                        <c:v>9.5159780000000005</c:v>
                      </c:pt>
                      <c:pt idx="39">
                        <c:v>9.3878780000000006</c:v>
                      </c:pt>
                      <c:pt idx="40">
                        <c:v>9.6940270000000002</c:v>
                      </c:pt>
                      <c:pt idx="41">
                        <c:v>9.5018969999999996</c:v>
                      </c:pt>
                      <c:pt idx="42">
                        <c:v>9.3036689999999993</c:v>
                      </c:pt>
                      <c:pt idx="43">
                        <c:v>9.1746040000000004</c:v>
                      </c:pt>
                      <c:pt idx="44">
                        <c:v>9.5549900000000001</c:v>
                      </c:pt>
                      <c:pt idx="45">
                        <c:v>9.3558310000000002</c:v>
                      </c:pt>
                      <c:pt idx="46">
                        <c:v>9.160164</c:v>
                      </c:pt>
                      <c:pt idx="47">
                        <c:v>8.9919790000000006</c:v>
                      </c:pt>
                      <c:pt idx="48">
                        <c:v>9.7628280000000007</c:v>
                      </c:pt>
                      <c:pt idx="49">
                        <c:v>9.6079240000000006</c:v>
                      </c:pt>
                      <c:pt idx="50">
                        <c:v>9.4635300000000004</c:v>
                      </c:pt>
                      <c:pt idx="51">
                        <c:v>9.346546</c:v>
                      </c:pt>
                      <c:pt idx="52">
                        <c:v>9.6447769999999995</c:v>
                      </c:pt>
                      <c:pt idx="53">
                        <c:v>9.4860769999999999</c:v>
                      </c:pt>
                      <c:pt idx="54">
                        <c:v>9.3449069999999992</c:v>
                      </c:pt>
                      <c:pt idx="55">
                        <c:v>9.2208260000000006</c:v>
                      </c:pt>
                      <c:pt idx="56">
                        <c:v>9.5093899999999998</c:v>
                      </c:pt>
                      <c:pt idx="57">
                        <c:v>9.3329079999999998</c:v>
                      </c:pt>
                      <c:pt idx="58">
                        <c:v>9.1356909999999996</c:v>
                      </c:pt>
                      <c:pt idx="59">
                        <c:v>9.0139669999999992</c:v>
                      </c:pt>
                      <c:pt idx="60">
                        <c:v>9.3772129999999994</c:v>
                      </c:pt>
                      <c:pt idx="61">
                        <c:v>9.1942070000000005</c:v>
                      </c:pt>
                      <c:pt idx="62">
                        <c:v>9.0046359999999996</c:v>
                      </c:pt>
                      <c:pt idx="63">
                        <c:v>8.8429210000000005</c:v>
                      </c:pt>
                    </c:numCache>
                  </c:numRef>
                </c:val>
                <c:extLst>
                  <c:ext xmlns:c16="http://schemas.microsoft.com/office/drawing/2014/chart" uri="{C3380CC4-5D6E-409C-BE32-E72D297353CC}">
                    <c16:uniqueId val="{00000002-F7F6-4175-83D8-3F8A50AEE1DD}"/>
                  </c:ext>
                </c:extLst>
              </c15:ser>
            </c15:filteredBarSeries>
          </c:ext>
        </c:extLst>
      </c:barChart>
      <c:catAx>
        <c:axId val="255467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467231"/>
        <c:crosses val="autoZero"/>
        <c:auto val="1"/>
        <c:lblAlgn val="ctr"/>
        <c:lblOffset val="100"/>
        <c:noMultiLvlLbl val="0"/>
      </c:catAx>
      <c:valAx>
        <c:axId val="25546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467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TrnBP_458.sjeng_!$C$1</c:f>
              <c:strCache>
                <c:ptCount val="1"/>
                <c:pt idx="0">
                  <c:v>_BranchMispredprc</c:v>
                </c:pt>
              </c:strCache>
            </c:strRef>
          </c:tx>
          <c:spPr>
            <a:solidFill>
              <a:schemeClr val="accent1">
                <a:tint val="77000"/>
              </a:schemeClr>
            </a:solidFill>
            <a:ln>
              <a:noFill/>
            </a:ln>
            <a:effectLst/>
          </c:spPr>
          <c:invertIfNegative val="0"/>
          <c:trendline>
            <c:spPr>
              <a:ln w="19050" cap="rnd">
                <a:solidFill>
                  <a:schemeClr val="accent1">
                    <a:tint val="77000"/>
                  </a:schemeClr>
                </a:solidFill>
                <a:prstDash val="sysDot"/>
              </a:ln>
              <a:effectLst/>
            </c:spPr>
            <c:trendlineType val="linear"/>
            <c:dispRSqr val="0"/>
            <c:dispEq val="0"/>
          </c:trendline>
          <c:cat>
            <c:strRef>
              <c:f>TrnBP_458.sjeng_!$A$2:$A$65</c:f>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f>TrnBP_458.sjeng_!$C$2:$C$65</c:f>
              <c:numCache>
                <c:formatCode>General</c:formatCode>
                <c:ptCount val="64"/>
                <c:pt idx="0">
                  <c:v>10.598049</c:v>
                </c:pt>
                <c:pt idx="1">
                  <c:v>10.427949999999999</c:v>
                </c:pt>
                <c:pt idx="2">
                  <c:v>10.225367</c:v>
                </c:pt>
                <c:pt idx="3">
                  <c:v>10.072137</c:v>
                </c:pt>
                <c:pt idx="4">
                  <c:v>10.453336999999999</c:v>
                </c:pt>
                <c:pt idx="5">
                  <c:v>10.251668</c:v>
                </c:pt>
                <c:pt idx="6">
                  <c:v>10.053499</c:v>
                </c:pt>
                <c:pt idx="7">
                  <c:v>9.878997</c:v>
                </c:pt>
                <c:pt idx="8">
                  <c:v>10.263159</c:v>
                </c:pt>
                <c:pt idx="9">
                  <c:v>10.044045000000001</c:v>
                </c:pt>
                <c:pt idx="10">
                  <c:v>9.7947869999999995</c:v>
                </c:pt>
                <c:pt idx="11">
                  <c:v>9.6292849999999994</c:v>
                </c:pt>
                <c:pt idx="12">
                  <c:v>10.062988000000001</c:v>
                </c:pt>
                <c:pt idx="13">
                  <c:v>9.8419220000000003</c:v>
                </c:pt>
                <c:pt idx="14">
                  <c:v>9.6084449999999997</c:v>
                </c:pt>
                <c:pt idx="15">
                  <c:v>9.3996200000000005</c:v>
                </c:pt>
                <c:pt idx="16">
                  <c:v>10.260375</c:v>
                </c:pt>
                <c:pt idx="17">
                  <c:v>10.104673999999999</c:v>
                </c:pt>
                <c:pt idx="18">
                  <c:v>9.9238470000000003</c:v>
                </c:pt>
                <c:pt idx="19">
                  <c:v>9.7938039999999997</c:v>
                </c:pt>
                <c:pt idx="20">
                  <c:v>10.131671000000001</c:v>
                </c:pt>
                <c:pt idx="21">
                  <c:v>9.9510470000000009</c:v>
                </c:pt>
                <c:pt idx="22">
                  <c:v>9.7749190000000006</c:v>
                </c:pt>
                <c:pt idx="23">
                  <c:v>9.6275619999999993</c:v>
                </c:pt>
                <c:pt idx="24">
                  <c:v>9.961195</c:v>
                </c:pt>
                <c:pt idx="25">
                  <c:v>9.7605229999999992</c:v>
                </c:pt>
                <c:pt idx="26">
                  <c:v>9.5436150000000008</c:v>
                </c:pt>
                <c:pt idx="27">
                  <c:v>9.3952650000000002</c:v>
                </c:pt>
                <c:pt idx="28">
                  <c:v>9.8024620000000002</c:v>
                </c:pt>
                <c:pt idx="29">
                  <c:v>9.5976180000000006</c:v>
                </c:pt>
                <c:pt idx="30">
                  <c:v>9.3839179999999995</c:v>
                </c:pt>
                <c:pt idx="31">
                  <c:v>9.1952429999999996</c:v>
                </c:pt>
                <c:pt idx="32">
                  <c:v>9.9684460000000001</c:v>
                </c:pt>
                <c:pt idx="33">
                  <c:v>9.8101219999999998</c:v>
                </c:pt>
                <c:pt idx="34">
                  <c:v>9.6491349999999994</c:v>
                </c:pt>
                <c:pt idx="35">
                  <c:v>9.5310039999999994</c:v>
                </c:pt>
                <c:pt idx="36">
                  <c:v>9.8422640000000001</c:v>
                </c:pt>
                <c:pt idx="37">
                  <c:v>9.6714610000000008</c:v>
                </c:pt>
                <c:pt idx="38">
                  <c:v>9.5159780000000005</c:v>
                </c:pt>
                <c:pt idx="39">
                  <c:v>9.3878780000000006</c:v>
                </c:pt>
                <c:pt idx="40">
                  <c:v>9.6940270000000002</c:v>
                </c:pt>
                <c:pt idx="41">
                  <c:v>9.5018969999999996</c:v>
                </c:pt>
                <c:pt idx="42">
                  <c:v>9.3036689999999993</c:v>
                </c:pt>
                <c:pt idx="43">
                  <c:v>9.1746040000000004</c:v>
                </c:pt>
                <c:pt idx="44">
                  <c:v>9.5549900000000001</c:v>
                </c:pt>
                <c:pt idx="45">
                  <c:v>9.3558310000000002</c:v>
                </c:pt>
                <c:pt idx="46">
                  <c:v>9.160164</c:v>
                </c:pt>
                <c:pt idx="47">
                  <c:v>8.9919790000000006</c:v>
                </c:pt>
                <c:pt idx="48">
                  <c:v>9.7628280000000007</c:v>
                </c:pt>
                <c:pt idx="49">
                  <c:v>9.6079240000000006</c:v>
                </c:pt>
                <c:pt idx="50">
                  <c:v>9.4635300000000004</c:v>
                </c:pt>
                <c:pt idx="51">
                  <c:v>9.346546</c:v>
                </c:pt>
                <c:pt idx="52">
                  <c:v>9.6447769999999995</c:v>
                </c:pt>
                <c:pt idx="53">
                  <c:v>9.4860769999999999</c:v>
                </c:pt>
                <c:pt idx="54">
                  <c:v>9.3449069999999992</c:v>
                </c:pt>
                <c:pt idx="55">
                  <c:v>9.2208260000000006</c:v>
                </c:pt>
                <c:pt idx="56">
                  <c:v>9.5093899999999998</c:v>
                </c:pt>
                <c:pt idx="57">
                  <c:v>9.3329079999999998</c:v>
                </c:pt>
                <c:pt idx="58">
                  <c:v>9.1356909999999996</c:v>
                </c:pt>
                <c:pt idx="59">
                  <c:v>9.0139669999999992</c:v>
                </c:pt>
                <c:pt idx="60">
                  <c:v>9.3772129999999994</c:v>
                </c:pt>
                <c:pt idx="61">
                  <c:v>9.1942070000000005</c:v>
                </c:pt>
                <c:pt idx="62">
                  <c:v>9.0046359999999996</c:v>
                </c:pt>
                <c:pt idx="63">
                  <c:v>8.8429210000000005</c:v>
                </c:pt>
              </c:numCache>
            </c:numRef>
          </c:val>
          <c:extLst>
            <c:ext xmlns:c16="http://schemas.microsoft.com/office/drawing/2014/chart" uri="{C3380CC4-5D6E-409C-BE32-E72D297353CC}">
              <c16:uniqueId val="{00000001-D859-450E-8A44-766AD40E8297}"/>
            </c:ext>
          </c:extLst>
        </c:ser>
        <c:dLbls>
          <c:showLegendKey val="0"/>
          <c:showVal val="0"/>
          <c:showCatName val="0"/>
          <c:showSerName val="0"/>
          <c:showPercent val="0"/>
          <c:showBubbleSize val="0"/>
        </c:dLbls>
        <c:gapWidth val="219"/>
        <c:overlap val="-27"/>
        <c:axId val="2006849919"/>
        <c:axId val="2006847999"/>
        <c:extLst>
          <c:ext xmlns:c15="http://schemas.microsoft.com/office/drawing/2012/chart" uri="{02D57815-91ED-43cb-92C2-25804820EDAC}">
            <c15:filteredBarSeries>
              <c15:ser>
                <c:idx val="0"/>
                <c:order val="0"/>
                <c:tx>
                  <c:strRef>
                    <c:extLst>
                      <c:ext uri="{02D57815-91ED-43cb-92C2-25804820EDAC}">
                        <c15:formulaRef>
                          <c15:sqref>TrnBP_458.sjeng_!$B$1</c15:sqref>
                        </c15:formulaRef>
                      </c:ext>
                    </c:extLst>
                    <c:strCache>
                      <c:ptCount val="1"/>
                      <c:pt idx="0">
                        <c:v>_BTBMisspct</c:v>
                      </c:pt>
                    </c:strCache>
                  </c:strRef>
                </c:tx>
                <c:spPr>
                  <a:solidFill>
                    <a:schemeClr val="accent1">
                      <a:shade val="76000"/>
                    </a:schemeClr>
                  </a:solidFill>
                  <a:ln>
                    <a:noFill/>
                  </a:ln>
                  <a:effectLst/>
                </c:spPr>
                <c:invertIfNegative val="0"/>
                <c:cat>
                  <c:strRef>
                    <c:extLst>
                      <c:ext uri="{02D57815-91ED-43cb-92C2-25804820EDAC}">
                        <c15:formulaRef>
                          <c15:sqref>TrnBP_458.sjeng_!$A$2:$A$65</c15:sqref>
                        </c15:formulaRef>
                      </c:ext>
                    </c:extLst>
                    <c:strCache>
                      <c:ptCount val="64"/>
                      <c:pt idx="0">
                        <c:v>1024_1024_1024</c:v>
                      </c:pt>
                      <c:pt idx="1">
                        <c:v>1024_1024_2048</c:v>
                      </c:pt>
                      <c:pt idx="2">
                        <c:v>1024_1024_4096</c:v>
                      </c:pt>
                      <c:pt idx="3">
                        <c:v>1024_1024_8192</c:v>
                      </c:pt>
                      <c:pt idx="4">
                        <c:v>1024_2048_1024</c:v>
                      </c:pt>
                      <c:pt idx="5">
                        <c:v>1024_2048_2048</c:v>
                      </c:pt>
                      <c:pt idx="6">
                        <c:v>1024_2048_4096</c:v>
                      </c:pt>
                      <c:pt idx="7">
                        <c:v>1024_2048_8192</c:v>
                      </c:pt>
                      <c:pt idx="8">
                        <c:v>1024_4096_1024</c:v>
                      </c:pt>
                      <c:pt idx="9">
                        <c:v>1024_4096_2048</c:v>
                      </c:pt>
                      <c:pt idx="10">
                        <c:v>1024_4096_4096</c:v>
                      </c:pt>
                      <c:pt idx="11">
                        <c:v>1024_4096_8192</c:v>
                      </c:pt>
                      <c:pt idx="12">
                        <c:v>1024_8192_1024</c:v>
                      </c:pt>
                      <c:pt idx="13">
                        <c:v>1024_8192_2048</c:v>
                      </c:pt>
                      <c:pt idx="14">
                        <c:v>1024_8192_4096</c:v>
                      </c:pt>
                      <c:pt idx="15">
                        <c:v>1024_8192_8192</c:v>
                      </c:pt>
                      <c:pt idx="16">
                        <c:v>2048_1024_1024</c:v>
                      </c:pt>
                      <c:pt idx="17">
                        <c:v>2048_1024_2048</c:v>
                      </c:pt>
                      <c:pt idx="18">
                        <c:v>2048_1024_4096</c:v>
                      </c:pt>
                      <c:pt idx="19">
                        <c:v>2048_1024_8192</c:v>
                      </c:pt>
                      <c:pt idx="20">
                        <c:v>2048_2048_1024</c:v>
                      </c:pt>
                      <c:pt idx="21">
                        <c:v>2048_2048_2048</c:v>
                      </c:pt>
                      <c:pt idx="22">
                        <c:v>2048_2048_4096</c:v>
                      </c:pt>
                      <c:pt idx="23">
                        <c:v>2048_2048_8192</c:v>
                      </c:pt>
                      <c:pt idx="24">
                        <c:v>2048_4096_1024</c:v>
                      </c:pt>
                      <c:pt idx="25">
                        <c:v>2048_4096_2048</c:v>
                      </c:pt>
                      <c:pt idx="26">
                        <c:v>2048_4096_4096</c:v>
                      </c:pt>
                      <c:pt idx="27">
                        <c:v>2048_4096_8192</c:v>
                      </c:pt>
                      <c:pt idx="28">
                        <c:v>2048_8192_1024</c:v>
                      </c:pt>
                      <c:pt idx="29">
                        <c:v>2048_8192_2048</c:v>
                      </c:pt>
                      <c:pt idx="30">
                        <c:v>2048_8192_4096</c:v>
                      </c:pt>
                      <c:pt idx="31">
                        <c:v>2048_8192_8192</c:v>
                      </c:pt>
                      <c:pt idx="32">
                        <c:v>4096_1024_1024</c:v>
                      </c:pt>
                      <c:pt idx="33">
                        <c:v>4096_1024_2048</c:v>
                      </c:pt>
                      <c:pt idx="34">
                        <c:v>4096_1024_4096</c:v>
                      </c:pt>
                      <c:pt idx="35">
                        <c:v>4096_1024_8192</c:v>
                      </c:pt>
                      <c:pt idx="36">
                        <c:v>4096_2048_1024</c:v>
                      </c:pt>
                      <c:pt idx="37">
                        <c:v>4096_2048_2048</c:v>
                      </c:pt>
                      <c:pt idx="38">
                        <c:v>4096_2048_4096</c:v>
                      </c:pt>
                      <c:pt idx="39">
                        <c:v>4096_2048_8192</c:v>
                      </c:pt>
                      <c:pt idx="40">
                        <c:v>4096_4096_1024</c:v>
                      </c:pt>
                      <c:pt idx="41">
                        <c:v>4096_4096_2048</c:v>
                      </c:pt>
                      <c:pt idx="42">
                        <c:v>4096_4096_4096</c:v>
                      </c:pt>
                      <c:pt idx="43">
                        <c:v>4096_4096_8192</c:v>
                      </c:pt>
                      <c:pt idx="44">
                        <c:v>4096_8192_1024</c:v>
                      </c:pt>
                      <c:pt idx="45">
                        <c:v>4096_8192_2048</c:v>
                      </c:pt>
                      <c:pt idx="46">
                        <c:v>4096_8192_4096</c:v>
                      </c:pt>
                      <c:pt idx="47">
                        <c:v>4096_8192_8192</c:v>
                      </c:pt>
                      <c:pt idx="48">
                        <c:v>8192_1024_1024</c:v>
                      </c:pt>
                      <c:pt idx="49">
                        <c:v>8192_1024_2048</c:v>
                      </c:pt>
                      <c:pt idx="50">
                        <c:v>8192_1024_4096</c:v>
                      </c:pt>
                      <c:pt idx="51">
                        <c:v>8192_1024_8192</c:v>
                      </c:pt>
                      <c:pt idx="52">
                        <c:v>8192_2048_1024</c:v>
                      </c:pt>
                      <c:pt idx="53">
                        <c:v>8192_2048_2048</c:v>
                      </c:pt>
                      <c:pt idx="54">
                        <c:v>8192_2048_4096</c:v>
                      </c:pt>
                      <c:pt idx="55">
                        <c:v>8192_2048_8192</c:v>
                      </c:pt>
                      <c:pt idx="56">
                        <c:v>8192_4096_1024</c:v>
                      </c:pt>
                      <c:pt idx="57">
                        <c:v>8192_4096_2048</c:v>
                      </c:pt>
                      <c:pt idx="58">
                        <c:v>8192_4096_4096</c:v>
                      </c:pt>
                      <c:pt idx="59">
                        <c:v>8192_4096_8192</c:v>
                      </c:pt>
                      <c:pt idx="60">
                        <c:v>8192_8192_1024</c:v>
                      </c:pt>
                      <c:pt idx="61">
                        <c:v>8192_8192_2048</c:v>
                      </c:pt>
                      <c:pt idx="62">
                        <c:v>8192_8192_4096</c:v>
                      </c:pt>
                      <c:pt idx="63">
                        <c:v>8192_8192_8192</c:v>
                      </c:pt>
                    </c:strCache>
                  </c:strRef>
                </c:cat>
                <c:val>
                  <c:numRef>
                    <c:extLst>
                      <c:ext uri="{02D57815-91ED-43cb-92C2-25804820EDAC}">
                        <c15:formulaRef>
                          <c15:sqref>TrnBP_458.sjeng_!$B$2:$B$65</c15:sqref>
                        </c15:formulaRef>
                      </c:ext>
                    </c:extLst>
                    <c:numCache>
                      <c:formatCode>General</c:formatCode>
                      <c:ptCount val="64"/>
                      <c:pt idx="0">
                        <c:v>5.1067470000000004</c:v>
                      </c:pt>
                      <c:pt idx="1">
                        <c:v>4.8703120000000002</c:v>
                      </c:pt>
                      <c:pt idx="2">
                        <c:v>4.5852830000000004</c:v>
                      </c:pt>
                      <c:pt idx="3">
                        <c:v>4.4122510000000004</c:v>
                      </c:pt>
                      <c:pt idx="4">
                        <c:v>4.8580230000000002</c:v>
                      </c:pt>
                      <c:pt idx="5">
                        <c:v>4.986599</c:v>
                      </c:pt>
                      <c:pt idx="6">
                        <c:v>4.8043389999999997</c:v>
                      </c:pt>
                      <c:pt idx="7">
                        <c:v>4.5847600000000002</c:v>
                      </c:pt>
                      <c:pt idx="8">
                        <c:v>4.6341659999999996</c:v>
                      </c:pt>
                      <c:pt idx="9">
                        <c:v>4.7950390000000001</c:v>
                      </c:pt>
                      <c:pt idx="10">
                        <c:v>4.7795719999999999</c:v>
                      </c:pt>
                      <c:pt idx="11">
                        <c:v>4.5565870000000004</c:v>
                      </c:pt>
                      <c:pt idx="12">
                        <c:v>4.4742689999999996</c:v>
                      </c:pt>
                      <c:pt idx="13">
                        <c:v>4.6688710000000002</c:v>
                      </c:pt>
                      <c:pt idx="14">
                        <c:v>4.8157100000000002</c:v>
                      </c:pt>
                      <c:pt idx="15">
                        <c:v>4.7587809999999999</c:v>
                      </c:pt>
                      <c:pt idx="16">
                        <c:v>5.0287259999999998</c:v>
                      </c:pt>
                      <c:pt idx="17">
                        <c:v>4.8297889999999999</c:v>
                      </c:pt>
                      <c:pt idx="18">
                        <c:v>4.5376050000000001</c:v>
                      </c:pt>
                      <c:pt idx="19">
                        <c:v>4.4167509999999996</c:v>
                      </c:pt>
                      <c:pt idx="20">
                        <c:v>4.840973</c:v>
                      </c:pt>
                      <c:pt idx="21">
                        <c:v>4.9915060000000002</c:v>
                      </c:pt>
                      <c:pt idx="22">
                        <c:v>4.7225739999999998</c:v>
                      </c:pt>
                      <c:pt idx="23">
                        <c:v>4.5619769999999997</c:v>
                      </c:pt>
                      <c:pt idx="24">
                        <c:v>4.5624719999999996</c:v>
                      </c:pt>
                      <c:pt idx="25">
                        <c:v>4.73339</c:v>
                      </c:pt>
                      <c:pt idx="26">
                        <c:v>4.8215110000000001</c:v>
                      </c:pt>
                      <c:pt idx="27">
                        <c:v>4.5586469999999997</c:v>
                      </c:pt>
                      <c:pt idx="28">
                        <c:v>4.3613759999999999</c:v>
                      </c:pt>
                      <c:pt idx="29">
                        <c:v>4.5950470000000001</c:v>
                      </c:pt>
                      <c:pt idx="30">
                        <c:v>4.7444860000000002</c:v>
                      </c:pt>
                      <c:pt idx="31">
                        <c:v>4.7872969999999997</c:v>
                      </c:pt>
                      <c:pt idx="32">
                        <c:v>5.0180540000000002</c:v>
                      </c:pt>
                      <c:pt idx="33">
                        <c:v>4.7229789999999996</c:v>
                      </c:pt>
                      <c:pt idx="34">
                        <c:v>4.4672200000000002</c:v>
                      </c:pt>
                      <c:pt idx="35">
                        <c:v>4.3496129999999997</c:v>
                      </c:pt>
                      <c:pt idx="36">
                        <c:v>4.7996650000000001</c:v>
                      </c:pt>
                      <c:pt idx="37">
                        <c:v>4.9620059999999997</c:v>
                      </c:pt>
                      <c:pt idx="38">
                        <c:v>4.6678379999999997</c:v>
                      </c:pt>
                      <c:pt idx="39">
                        <c:v>4.5373580000000002</c:v>
                      </c:pt>
                      <c:pt idx="40">
                        <c:v>4.5198119999999999</c:v>
                      </c:pt>
                      <c:pt idx="41">
                        <c:v>4.6885240000000001</c:v>
                      </c:pt>
                      <c:pt idx="42">
                        <c:v>4.7294419999999997</c:v>
                      </c:pt>
                      <c:pt idx="43">
                        <c:v>4.5292219999999999</c:v>
                      </c:pt>
                      <c:pt idx="44">
                        <c:v>4.3376859999999997</c:v>
                      </c:pt>
                      <c:pt idx="45">
                        <c:v>4.5311029999999999</c:v>
                      </c:pt>
                      <c:pt idx="46">
                        <c:v>4.6584459999999996</c:v>
                      </c:pt>
                      <c:pt idx="47">
                        <c:v>4.8084699999999998</c:v>
                      </c:pt>
                      <c:pt idx="48">
                        <c:v>4.9777110000000002</c:v>
                      </c:pt>
                      <c:pt idx="49">
                        <c:v>4.6396269999999999</c:v>
                      </c:pt>
                      <c:pt idx="50">
                        <c:v>4.4379249999999999</c:v>
                      </c:pt>
                      <c:pt idx="51">
                        <c:v>4.2979260000000004</c:v>
                      </c:pt>
                      <c:pt idx="52">
                        <c:v>4.756475</c:v>
                      </c:pt>
                      <c:pt idx="53">
                        <c:v>4.912115</c:v>
                      </c:pt>
                      <c:pt idx="54">
                        <c:v>4.6838389999999999</c:v>
                      </c:pt>
                      <c:pt idx="55">
                        <c:v>4.4934880000000001</c:v>
                      </c:pt>
                      <c:pt idx="56">
                        <c:v>4.545706</c:v>
                      </c:pt>
                      <c:pt idx="57">
                        <c:v>4.7048249999999996</c:v>
                      </c:pt>
                      <c:pt idx="58">
                        <c:v>4.6461569999999996</c:v>
                      </c:pt>
                      <c:pt idx="59">
                        <c:v>4.4594610000000001</c:v>
                      </c:pt>
                      <c:pt idx="60">
                        <c:v>4.3062829999999996</c:v>
                      </c:pt>
                      <c:pt idx="61">
                        <c:v>4.5009139999999999</c:v>
                      </c:pt>
                      <c:pt idx="62">
                        <c:v>4.5890779999999998</c:v>
                      </c:pt>
                      <c:pt idx="63">
                        <c:v>4.7572640000000002</c:v>
                      </c:pt>
                    </c:numCache>
                  </c:numRef>
                </c:val>
                <c:extLst>
                  <c:ext xmlns:c16="http://schemas.microsoft.com/office/drawing/2014/chart" uri="{C3380CC4-5D6E-409C-BE32-E72D297353CC}">
                    <c16:uniqueId val="{00000002-D859-450E-8A44-766AD40E8297}"/>
                  </c:ext>
                </c:extLst>
              </c15:ser>
            </c15:filteredBarSeries>
          </c:ext>
        </c:extLst>
      </c:barChart>
      <c:catAx>
        <c:axId val="2006849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847999"/>
        <c:crosses val="autoZero"/>
        <c:auto val="1"/>
        <c:lblAlgn val="ctr"/>
        <c:lblOffset val="100"/>
        <c:noMultiLvlLbl val="0"/>
      </c:catAx>
      <c:valAx>
        <c:axId val="2006847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849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BP vs weighted graphs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'401.bzip2'!$D$1</c:f>
              <c:strCache>
                <c:ptCount val="1"/>
                <c:pt idx="0">
                  <c:v>weighted graphs</c:v>
                </c:pt>
              </c:strCache>
            </c:strRef>
          </c:tx>
          <c:spPr>
            <a:solidFill>
              <a:schemeClr val="accent4"/>
            </a:solidFill>
            <a:ln>
              <a:noFill/>
            </a:ln>
            <a:effectLst/>
          </c:spPr>
          <c:invertIfNegative val="0"/>
          <c:cat>
            <c:strRef>
              <c:f>'401.bzip2'!$A$2:$A$4</c:f>
              <c:strCache>
                <c:ptCount val="3"/>
                <c:pt idx="0">
                  <c:v>TournamentBP</c:v>
                </c:pt>
                <c:pt idx="1">
                  <c:v>LocalBP</c:v>
                </c:pt>
                <c:pt idx="2">
                  <c:v>BiModeBP</c:v>
                </c:pt>
              </c:strCache>
            </c:strRef>
          </c:cat>
          <c:val>
            <c:numRef>
              <c:f>'401.bzip2'!$D$2:$D$4</c:f>
              <c:numCache>
                <c:formatCode>General</c:formatCode>
                <c:ptCount val="3"/>
                <c:pt idx="0">
                  <c:v>1.224298267130709</c:v>
                </c:pt>
                <c:pt idx="1">
                  <c:v>0.86226382233468135</c:v>
                </c:pt>
                <c:pt idx="2">
                  <c:v>1.2548600862776356</c:v>
                </c:pt>
              </c:numCache>
            </c:numRef>
          </c:val>
          <c:extLst>
            <c:ext xmlns:c16="http://schemas.microsoft.com/office/drawing/2014/chart" uri="{C3380CC4-5D6E-409C-BE32-E72D297353CC}">
              <c16:uniqueId val="{00000000-4EFB-4BA2-A852-FFE7C444B929}"/>
            </c:ext>
          </c:extLst>
        </c:ser>
        <c:dLbls>
          <c:showLegendKey val="0"/>
          <c:showVal val="0"/>
          <c:showCatName val="0"/>
          <c:showSerName val="0"/>
          <c:showPercent val="0"/>
          <c:showBubbleSize val="0"/>
        </c:dLbls>
        <c:gapWidth val="219"/>
        <c:overlap val="-27"/>
        <c:axId val="1328817360"/>
        <c:axId val="1327685376"/>
        <c:extLst>
          <c:ext xmlns:c15="http://schemas.microsoft.com/office/drawing/2012/chart" uri="{02D57815-91ED-43cb-92C2-25804820EDAC}">
            <c15:filteredBarSeries>
              <c15:ser>
                <c:idx val="0"/>
                <c:order val="0"/>
                <c:tx>
                  <c:strRef>
                    <c:extLst>
                      <c:ext uri="{02D57815-91ED-43cb-92C2-25804820EDAC}">
                        <c15:formulaRef>
                          <c15:sqref>'401.bzip2'!$B$1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'401.bzip2'!$A$2:$A$4</c15:sqref>
                        </c15:formulaRef>
                      </c:ext>
                    </c:extLst>
                    <c:strCache>
                      <c:ptCount val="3"/>
                      <c:pt idx="0">
                        <c:v>TournamentBP</c:v>
                      </c:pt>
                      <c:pt idx="1">
                        <c:v>LocalBP</c:v>
                      </c:pt>
                      <c:pt idx="2">
                        <c:v>BiModeBP</c:v>
                      </c:pt>
                    </c:strCache>
                  </c:strRef>
                </c:cat>
                <c:val>
                  <c:numRef>
                    <c:extLst>
                      <c:ext uri="{02D57815-91ED-43cb-92C2-25804820EDAC}">
                        <c15:formulaRef>
                          <c15:sqref>'401.bzip2'!$B$2:$B$4</c15:sqref>
                        </c15:formulaRef>
                      </c:ext>
                    </c:extLst>
                    <c:numCache>
                      <c:formatCode>General</c:formatCode>
                      <c:ptCount val="3"/>
                      <c:pt idx="0">
                        <c:v>0.137101</c:v>
                      </c:pt>
                      <c:pt idx="1">
                        <c:v>0.180559</c:v>
                      </c:pt>
                      <c:pt idx="2">
                        <c:v>0.135964</c:v>
                      </c:pt>
                    </c:numCache>
                  </c:numRef>
                </c:val>
                <c:extLst>
                  <c:ext xmlns:c16="http://schemas.microsoft.com/office/drawing/2014/chart" uri="{C3380CC4-5D6E-409C-BE32-E72D297353CC}">
                    <c16:uniqueId val="{00000001-4EFB-4BA2-A852-FFE7C444B929}"/>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'401.bzip2'!$C$1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'401.bzip2'!$A$2:$A$4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'401.bzip2'!$C$2:$C$4</c15:sqref>
                        </c15:formulaRef>
                      </c:ext>
                    </c:extLst>
                    <c:numCache>
                      <c:formatCode>General</c:formatCode>
                      <c:ptCount val="3"/>
                      <c:pt idx="0">
                        <c:v>5.957611</c:v>
                      </c:pt>
                      <c:pt idx="1">
                        <c:v>6.4230409999999996</c:v>
                      </c:pt>
                      <c:pt idx="2">
                        <c:v>5.8611219999999999</c:v>
                      </c:pt>
                    </c:numCache>
                  </c:numRef>
                </c:val>
                <c:extLst xmlns:c15="http://schemas.microsoft.com/office/drawing/2012/chart">
                  <c:ext xmlns:c16="http://schemas.microsoft.com/office/drawing/2014/chart" uri="{C3380CC4-5D6E-409C-BE32-E72D297353CC}">
                    <c16:uniqueId val="{00000002-4EFB-4BA2-A852-FFE7C444B929}"/>
                  </c:ext>
                </c:extLst>
              </c15:ser>
            </c15:filteredBarSeries>
          </c:ext>
        </c:extLst>
      </c:barChart>
      <c:catAx>
        <c:axId val="1328817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7685376"/>
        <c:crosses val="autoZero"/>
        <c:auto val="1"/>
        <c:lblAlgn val="ctr"/>
        <c:lblOffset val="100"/>
        <c:noMultiLvlLbl val="0"/>
      </c:catAx>
      <c:valAx>
        <c:axId val="1327685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1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BTBMisspct &amp; Branch Mispredprc</a:t>
            </a:r>
            <a:endParaRPr lang="en-US" sz="1400">
              <a:effectLst/>
            </a:endParaRPr>
          </a:p>
        </c:rich>
      </c:tx>
      <c:layout>
        <c:manualLayout>
          <c:xMode val="edge"/>
          <c:yMode val="edge"/>
          <c:x val="0.19080274651532433"/>
          <c:y val="3.196347031963470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'429.mcf'!$B$1</c:f>
              <c:strCache>
                <c:ptCount val="1"/>
                <c:pt idx="0">
                  <c:v>_BTBMisspct</c:v>
                </c:pt>
              </c:strCache>
            </c:strRef>
          </c:tx>
          <c:spPr>
            <a:solidFill>
              <a:schemeClr val="accent1"/>
            </a:solidFill>
            <a:ln>
              <a:noFill/>
            </a:ln>
            <a:effectLst/>
          </c:spPr>
          <c:invertIfNegative val="0"/>
          <c:cat>
            <c:strRef>
              <c:f>'429.mcf'!$A$2:$A$4</c:f>
              <c:strCache>
                <c:ptCount val="3"/>
                <c:pt idx="0">
                  <c:v>TournamentBP</c:v>
                </c:pt>
                <c:pt idx="1">
                  <c:v>LocalBP</c:v>
                </c:pt>
                <c:pt idx="2">
                  <c:v>BiModeBP</c:v>
                </c:pt>
              </c:strCache>
            </c:strRef>
          </c:cat>
          <c:val>
            <c:numRef>
              <c:f>'429.mcf'!$B$2:$B$4</c:f>
              <c:numCache>
                <c:formatCode>General</c:formatCode>
                <c:ptCount val="3"/>
                <c:pt idx="0">
                  <c:v>4.6382370000000002</c:v>
                </c:pt>
                <c:pt idx="1">
                  <c:v>8.5223390000000006</c:v>
                </c:pt>
                <c:pt idx="2">
                  <c:v>2.5026679999999999</c:v>
                </c:pt>
              </c:numCache>
            </c:numRef>
          </c:val>
          <c:extLst>
            <c:ext xmlns:c16="http://schemas.microsoft.com/office/drawing/2014/chart" uri="{C3380CC4-5D6E-409C-BE32-E72D297353CC}">
              <c16:uniqueId val="{00000000-2C46-46AF-B66A-0EC34D2C4DDC}"/>
            </c:ext>
          </c:extLst>
        </c:ser>
        <c:ser>
          <c:idx val="1"/>
          <c:order val="1"/>
          <c:tx>
            <c:strRef>
              <c:f>'429.mcf'!$C$1</c:f>
              <c:strCache>
                <c:ptCount val="1"/>
                <c:pt idx="0">
                  <c:v>_BranchMispredprc</c:v>
                </c:pt>
              </c:strCache>
            </c:strRef>
          </c:tx>
          <c:spPr>
            <a:solidFill>
              <a:schemeClr val="accent2"/>
            </a:solidFill>
            <a:ln>
              <a:noFill/>
            </a:ln>
            <a:effectLst/>
          </c:spPr>
          <c:invertIfNegative val="0"/>
          <c:cat>
            <c:strRef>
              <c:f>'429.mcf'!$A$2:$A$4</c:f>
              <c:strCache>
                <c:ptCount val="3"/>
                <c:pt idx="0">
                  <c:v>TournamentBP</c:v>
                </c:pt>
                <c:pt idx="1">
                  <c:v>LocalBP</c:v>
                </c:pt>
                <c:pt idx="2">
                  <c:v>BiModeBP</c:v>
                </c:pt>
              </c:strCache>
            </c:strRef>
          </c:cat>
          <c:val>
            <c:numRef>
              <c:f>'429.mcf'!$C$2:$C$4</c:f>
              <c:numCache>
                <c:formatCode>General</c:formatCode>
                <c:ptCount val="3"/>
                <c:pt idx="0">
                  <c:v>4.9711299999999996</c:v>
                </c:pt>
                <c:pt idx="1">
                  <c:v>10.201319</c:v>
                </c:pt>
                <c:pt idx="2">
                  <c:v>5.6373319999999998</c:v>
                </c:pt>
              </c:numCache>
            </c:numRef>
          </c:val>
          <c:extLst>
            <c:ext xmlns:c16="http://schemas.microsoft.com/office/drawing/2014/chart" uri="{C3380CC4-5D6E-409C-BE32-E72D297353CC}">
              <c16:uniqueId val="{00000001-2C46-46AF-B66A-0EC34D2C4DDC}"/>
            </c:ext>
          </c:extLst>
        </c:ser>
        <c:dLbls>
          <c:showLegendKey val="0"/>
          <c:showVal val="0"/>
          <c:showCatName val="0"/>
          <c:showSerName val="0"/>
          <c:showPercent val="0"/>
          <c:showBubbleSize val="0"/>
        </c:dLbls>
        <c:gapWidth val="219"/>
        <c:overlap val="-27"/>
        <c:axId val="290172335"/>
        <c:axId val="290169455"/>
      </c:barChart>
      <c:catAx>
        <c:axId val="29017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169455"/>
        <c:crosses val="autoZero"/>
        <c:auto val="1"/>
        <c:lblAlgn val="ctr"/>
        <c:lblOffset val="100"/>
        <c:noMultiLvlLbl val="0"/>
      </c:catAx>
      <c:valAx>
        <c:axId val="290169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17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BP vs weighted graphs</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'429.mcf'!$D$1</c:f>
              <c:strCache>
                <c:ptCount val="1"/>
                <c:pt idx="0">
                  <c:v>Weighted Graph</c:v>
                </c:pt>
              </c:strCache>
            </c:strRef>
          </c:tx>
          <c:spPr>
            <a:solidFill>
              <a:schemeClr val="accent4"/>
            </a:solidFill>
            <a:ln>
              <a:noFill/>
            </a:ln>
            <a:effectLst/>
          </c:spPr>
          <c:invertIfNegative val="0"/>
          <c:cat>
            <c:strRef>
              <c:f>'429.mcf'!$A$2:$A$4</c:f>
              <c:strCache>
                <c:ptCount val="3"/>
                <c:pt idx="0">
                  <c:v>TournamentBP</c:v>
                </c:pt>
                <c:pt idx="1">
                  <c:v>LocalBP</c:v>
                </c:pt>
                <c:pt idx="2">
                  <c:v>BiModeBP</c:v>
                </c:pt>
              </c:strCache>
            </c:strRef>
          </c:cat>
          <c:val>
            <c:numRef>
              <c:f>'429.mcf'!$D$2:$D$4</c:f>
              <c:numCache>
                <c:formatCode>General</c:formatCode>
                <c:ptCount val="3"/>
                <c:pt idx="0">
                  <c:v>4.3370251787210261E-2</c:v>
                </c:pt>
                <c:pt idx="1">
                  <c:v>1.1502304650079474E-2</c:v>
                </c:pt>
                <c:pt idx="2">
                  <c:v>7.0879908275878367E-2</c:v>
                </c:pt>
              </c:numCache>
            </c:numRef>
          </c:val>
          <c:extLst>
            <c:ext xmlns:c16="http://schemas.microsoft.com/office/drawing/2014/chart" uri="{C3380CC4-5D6E-409C-BE32-E72D297353CC}">
              <c16:uniqueId val="{00000000-3B4C-46AB-ADC0-4FBB05DCF55C}"/>
            </c:ext>
          </c:extLst>
        </c:ser>
        <c:dLbls>
          <c:showLegendKey val="0"/>
          <c:showVal val="0"/>
          <c:showCatName val="0"/>
          <c:showSerName val="0"/>
          <c:showPercent val="0"/>
          <c:showBubbleSize val="0"/>
        </c:dLbls>
        <c:gapWidth val="219"/>
        <c:overlap val="-27"/>
        <c:axId val="408248656"/>
        <c:axId val="620384592"/>
        <c:extLst>
          <c:ext xmlns:c15="http://schemas.microsoft.com/office/drawing/2012/chart" uri="{02D57815-91ED-43cb-92C2-25804820EDAC}">
            <c15:filteredBarSeries>
              <c15:ser>
                <c:idx val="0"/>
                <c:order val="0"/>
                <c:tx>
                  <c:strRef>
                    <c:extLst>
                      <c:ext uri="{02D57815-91ED-43cb-92C2-25804820EDAC}">
                        <c15:formulaRef>
                          <c15:sqref>'429.mcf'!$B$1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'429.mcf'!$A$2:$A$4</c15:sqref>
                        </c15:formulaRef>
                      </c:ext>
                    </c:extLst>
                    <c:strCache>
                      <c:ptCount val="3"/>
                      <c:pt idx="0">
                        <c:v>TournamentBP</c:v>
                      </c:pt>
                      <c:pt idx="1">
                        <c:v>LocalBP</c:v>
                      </c:pt>
                      <c:pt idx="2">
                        <c:v>BiModeBP</c:v>
                      </c:pt>
                    </c:strCache>
                  </c:strRef>
                </c:cat>
                <c:val>
                  <c:numRef>
                    <c:extLst>
                      <c:ext uri="{02D57815-91ED-43cb-92C2-25804820EDAC}">
                        <c15:formulaRef>
                          <c15:sqref>'429.mcf'!$B$2:$B$4</c15:sqref>
                        </c15:formulaRef>
                      </c:ext>
                    </c:extLst>
                    <c:numCache>
                      <c:formatCode>General</c:formatCode>
                      <c:ptCount val="3"/>
                      <c:pt idx="0">
                        <c:v>4.6382370000000002</c:v>
                      </c:pt>
                      <c:pt idx="1">
                        <c:v>8.5223390000000006</c:v>
                      </c:pt>
                      <c:pt idx="2">
                        <c:v>2.5026679999999999</c:v>
                      </c:pt>
                    </c:numCache>
                  </c:numRef>
                </c:val>
                <c:extLst>
                  <c:ext xmlns:c16="http://schemas.microsoft.com/office/drawing/2014/chart" uri="{C3380CC4-5D6E-409C-BE32-E72D297353CC}">
                    <c16:uniqueId val="{00000001-3B4C-46AB-ADC0-4FBB05DCF55C}"/>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'429.mcf'!$C$1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'429.mcf'!$A$2:$A$4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'429.mcf'!$C$2:$C$4</c15:sqref>
                        </c15:formulaRef>
                      </c:ext>
                    </c:extLst>
                    <c:numCache>
                      <c:formatCode>General</c:formatCode>
                      <c:ptCount val="3"/>
                      <c:pt idx="0">
                        <c:v>4.9711299999999996</c:v>
                      </c:pt>
                      <c:pt idx="1">
                        <c:v>10.201319</c:v>
                      </c:pt>
                      <c:pt idx="2">
                        <c:v>5.6373319999999998</c:v>
                      </c:pt>
                    </c:numCache>
                  </c:numRef>
                </c:val>
                <c:extLst xmlns:c15="http://schemas.microsoft.com/office/drawing/2012/chart">
                  <c:ext xmlns:c16="http://schemas.microsoft.com/office/drawing/2014/chart" uri="{C3380CC4-5D6E-409C-BE32-E72D297353CC}">
                    <c16:uniqueId val="{00000002-3B4C-46AB-ADC0-4FBB05DCF55C}"/>
                  </c:ext>
                </c:extLst>
              </c15:ser>
            </c15:filteredBarSeries>
          </c:ext>
        </c:extLst>
      </c:barChart>
      <c:catAx>
        <c:axId val="40824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384592"/>
        <c:crosses val="autoZero"/>
        <c:auto val="1"/>
        <c:lblAlgn val="ctr"/>
        <c:lblOffset val="100"/>
        <c:noMultiLvlLbl val="0"/>
      </c:catAx>
      <c:valAx>
        <c:axId val="62038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248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BP vs BTBMisspct &amp; Branch Mispredprc</a:t>
            </a:r>
            <a:endParaRPr lang="en-US" sz="1400">
              <a:effectLst/>
            </a:endParaRPr>
          </a:p>
        </c:rich>
      </c:tx>
      <c:layout>
        <c:manualLayout>
          <c:xMode val="edge"/>
          <c:yMode val="edge"/>
          <c:x val="0.22632004621606008"/>
          <c:y val="4.133180252583237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'456.hmmer'!$B$1</c:f>
              <c:strCache>
                <c:ptCount val="1"/>
                <c:pt idx="0">
                  <c:v>_BTBMisspct</c:v>
                </c:pt>
              </c:strCache>
            </c:strRef>
          </c:tx>
          <c:spPr>
            <a:solidFill>
              <a:schemeClr val="accent1"/>
            </a:solidFill>
            <a:ln>
              <a:noFill/>
            </a:ln>
            <a:effectLst/>
          </c:spPr>
          <c:invertIfNegative val="0"/>
          <c:cat>
            <c:strRef>
              <c:f>'456.hmmer'!$A$2:$A$4</c:f>
              <c:strCache>
                <c:ptCount val="3"/>
                <c:pt idx="0">
                  <c:v>TournamentBP</c:v>
                </c:pt>
                <c:pt idx="1">
                  <c:v>LocalBP</c:v>
                </c:pt>
                <c:pt idx="2">
                  <c:v>BiModeBP</c:v>
                </c:pt>
              </c:strCache>
            </c:strRef>
          </c:cat>
          <c:val>
            <c:numRef>
              <c:f>'456.hmmer'!$B$2:$B$4</c:f>
              <c:numCache>
                <c:formatCode>General</c:formatCode>
                <c:ptCount val="3"/>
                <c:pt idx="0">
                  <c:v>1.076381</c:v>
                </c:pt>
                <c:pt idx="1">
                  <c:v>2.4846240000000002</c:v>
                </c:pt>
                <c:pt idx="2">
                  <c:v>0.837032</c:v>
                </c:pt>
              </c:numCache>
            </c:numRef>
          </c:val>
          <c:extLst>
            <c:ext xmlns:c16="http://schemas.microsoft.com/office/drawing/2014/chart" uri="{C3380CC4-5D6E-409C-BE32-E72D297353CC}">
              <c16:uniqueId val="{00000000-934E-4406-B572-B8A795FFDCDF}"/>
            </c:ext>
          </c:extLst>
        </c:ser>
        <c:ser>
          <c:idx val="1"/>
          <c:order val="1"/>
          <c:tx>
            <c:strRef>
              <c:f>'456.hmmer'!$C$1</c:f>
              <c:strCache>
                <c:ptCount val="1"/>
                <c:pt idx="0">
                  <c:v>_BranchMispredprc</c:v>
                </c:pt>
              </c:strCache>
            </c:strRef>
          </c:tx>
          <c:spPr>
            <a:solidFill>
              <a:schemeClr val="accent2"/>
            </a:solidFill>
            <a:ln>
              <a:noFill/>
            </a:ln>
            <a:effectLst/>
          </c:spPr>
          <c:invertIfNegative val="0"/>
          <c:cat>
            <c:strRef>
              <c:f>'456.hmmer'!$A$2:$A$4</c:f>
              <c:strCache>
                <c:ptCount val="3"/>
                <c:pt idx="0">
                  <c:v>TournamentBP</c:v>
                </c:pt>
                <c:pt idx="1">
                  <c:v>LocalBP</c:v>
                </c:pt>
                <c:pt idx="2">
                  <c:v>BiModeBP</c:v>
                </c:pt>
              </c:strCache>
            </c:strRef>
          </c:cat>
          <c:val>
            <c:numRef>
              <c:f>'456.hmmer'!$C$2:$C$4</c:f>
              <c:numCache>
                <c:formatCode>General</c:formatCode>
                <c:ptCount val="3"/>
                <c:pt idx="0">
                  <c:v>9.4146380000000001</c:v>
                </c:pt>
                <c:pt idx="1">
                  <c:v>14.405269000000001</c:v>
                </c:pt>
                <c:pt idx="2">
                  <c:v>10.591725</c:v>
                </c:pt>
              </c:numCache>
            </c:numRef>
          </c:val>
          <c:extLst>
            <c:ext xmlns:c16="http://schemas.microsoft.com/office/drawing/2014/chart" uri="{C3380CC4-5D6E-409C-BE32-E72D297353CC}">
              <c16:uniqueId val="{00000001-934E-4406-B572-B8A795FFDCDF}"/>
            </c:ext>
          </c:extLst>
        </c:ser>
        <c:dLbls>
          <c:showLegendKey val="0"/>
          <c:showVal val="0"/>
          <c:showCatName val="0"/>
          <c:showSerName val="0"/>
          <c:showPercent val="0"/>
          <c:showBubbleSize val="0"/>
        </c:dLbls>
        <c:gapWidth val="219"/>
        <c:overlap val="-27"/>
        <c:axId val="2030826656"/>
        <c:axId val="2030827136"/>
      </c:barChart>
      <c:catAx>
        <c:axId val="203082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0827136"/>
        <c:crosses val="autoZero"/>
        <c:auto val="1"/>
        <c:lblAlgn val="ctr"/>
        <c:lblOffset val="100"/>
        <c:noMultiLvlLbl val="0"/>
      </c:catAx>
      <c:valAx>
        <c:axId val="2030827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082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weighted graphs</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layout>
        <c:manualLayout>
          <c:xMode val="edge"/>
          <c:yMode val="edge"/>
          <c:x val="0.34911234654745971"/>
          <c:y val="5.970149253731343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2"/>
          <c:order val="2"/>
          <c:tx>
            <c:strRef>
              <c:f>'456.hmmer'!$D$1</c:f>
              <c:strCache>
                <c:ptCount val="1"/>
                <c:pt idx="0">
                  <c:v>Weighted Average</c:v>
                </c:pt>
              </c:strCache>
            </c:strRef>
          </c:tx>
          <c:spPr>
            <a:solidFill>
              <a:schemeClr val="accent4"/>
            </a:solidFill>
            <a:ln>
              <a:noFill/>
            </a:ln>
            <a:effectLst/>
          </c:spPr>
          <c:invertIfNegative val="0"/>
          <c:cat>
            <c:strRef>
              <c:f>'456.hmmer'!$A$2:$A$4</c:f>
              <c:strCache>
                <c:ptCount val="3"/>
                <c:pt idx="0">
                  <c:v>TournamentBP</c:v>
                </c:pt>
                <c:pt idx="1">
                  <c:v>LocalBP</c:v>
                </c:pt>
                <c:pt idx="2">
                  <c:v>BiModeBP</c:v>
                </c:pt>
              </c:strCache>
            </c:strRef>
          </c:cat>
          <c:val>
            <c:numRef>
              <c:f>'456.hmmer'!$D$2:$D$4</c:f>
              <c:numCache>
                <c:formatCode>General</c:formatCode>
                <c:ptCount val="3"/>
                <c:pt idx="0">
                  <c:v>9.8680275016607893E-2</c:v>
                </c:pt>
                <c:pt idx="1">
                  <c:v>2.7939456361799109E-2</c:v>
                </c:pt>
                <c:pt idx="2">
                  <c:v>0.11279536192797135</c:v>
                </c:pt>
              </c:numCache>
            </c:numRef>
          </c:val>
          <c:extLst>
            <c:ext xmlns:c16="http://schemas.microsoft.com/office/drawing/2014/chart" uri="{C3380CC4-5D6E-409C-BE32-E72D297353CC}">
              <c16:uniqueId val="{00000000-3F06-4520-AC77-69C976A38B26}"/>
            </c:ext>
          </c:extLst>
        </c:ser>
        <c:dLbls>
          <c:showLegendKey val="0"/>
          <c:showVal val="0"/>
          <c:showCatName val="0"/>
          <c:showSerName val="0"/>
          <c:showPercent val="0"/>
          <c:showBubbleSize val="0"/>
        </c:dLbls>
        <c:gapWidth val="219"/>
        <c:overlap val="-27"/>
        <c:axId val="1328814000"/>
        <c:axId val="1328824080"/>
        <c:extLst>
          <c:ext xmlns:c15="http://schemas.microsoft.com/office/drawing/2012/chart" uri="{02D57815-91ED-43cb-92C2-25804820EDAC}">
            <c15:filteredBarSeries>
              <c15:ser>
                <c:idx val="0"/>
                <c:order val="0"/>
                <c:tx>
                  <c:strRef>
                    <c:extLst>
                      <c:ext uri="{02D57815-91ED-43cb-92C2-25804820EDAC}">
                        <c15:formulaRef>
                          <c15:sqref>'456.hmmer'!$B$1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'456.hmmer'!$A$2:$A$4</c15:sqref>
                        </c15:formulaRef>
                      </c:ext>
                    </c:extLst>
                    <c:strCache>
                      <c:ptCount val="3"/>
                      <c:pt idx="0">
                        <c:v>TournamentBP</c:v>
                      </c:pt>
                      <c:pt idx="1">
                        <c:v>LocalBP</c:v>
                      </c:pt>
                      <c:pt idx="2">
                        <c:v>BiModeBP</c:v>
                      </c:pt>
                    </c:strCache>
                  </c:strRef>
                </c:cat>
                <c:val>
                  <c:numRef>
                    <c:extLst>
                      <c:ext uri="{02D57815-91ED-43cb-92C2-25804820EDAC}">
                        <c15:formulaRef>
                          <c15:sqref>'456.hmmer'!$B$2:$B$4</c15:sqref>
                        </c15:formulaRef>
                      </c:ext>
                    </c:extLst>
                    <c:numCache>
                      <c:formatCode>General</c:formatCode>
                      <c:ptCount val="3"/>
                      <c:pt idx="0">
                        <c:v>1.076381</c:v>
                      </c:pt>
                      <c:pt idx="1">
                        <c:v>2.4846240000000002</c:v>
                      </c:pt>
                      <c:pt idx="2">
                        <c:v>0.837032</c:v>
                      </c:pt>
                    </c:numCache>
                  </c:numRef>
                </c:val>
                <c:extLst>
                  <c:ext xmlns:c16="http://schemas.microsoft.com/office/drawing/2014/chart" uri="{C3380CC4-5D6E-409C-BE32-E72D297353CC}">
                    <c16:uniqueId val="{00000001-3F06-4520-AC77-69C976A38B26}"/>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'456.hmmer'!$C$1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'456.hmmer'!$A$2:$A$4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'456.hmmer'!$C$2:$C$4</c15:sqref>
                        </c15:formulaRef>
                      </c:ext>
                    </c:extLst>
                    <c:numCache>
                      <c:formatCode>General</c:formatCode>
                      <c:ptCount val="3"/>
                      <c:pt idx="0">
                        <c:v>9.4146380000000001</c:v>
                      </c:pt>
                      <c:pt idx="1">
                        <c:v>14.405269000000001</c:v>
                      </c:pt>
                      <c:pt idx="2">
                        <c:v>10.591725</c:v>
                      </c:pt>
                    </c:numCache>
                  </c:numRef>
                </c:val>
                <c:extLst xmlns:c15="http://schemas.microsoft.com/office/drawing/2012/chart">
                  <c:ext xmlns:c16="http://schemas.microsoft.com/office/drawing/2014/chart" uri="{C3380CC4-5D6E-409C-BE32-E72D297353CC}">
                    <c16:uniqueId val="{00000002-3F06-4520-AC77-69C976A38B26}"/>
                  </c:ext>
                </c:extLst>
              </c15:ser>
            </c15:filteredBarSeries>
          </c:ext>
        </c:extLst>
      </c:barChart>
      <c:catAx>
        <c:axId val="132881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24080"/>
        <c:crosses val="autoZero"/>
        <c:auto val="1"/>
        <c:lblAlgn val="ctr"/>
        <c:lblOffset val="100"/>
        <c:noMultiLvlLbl val="0"/>
      </c:catAx>
      <c:valAx>
        <c:axId val="132882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1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BTBMisspct &amp; Branch Mispredprc</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'458.sjeng'!$B$1</c:f>
              <c:strCache>
                <c:ptCount val="1"/>
                <c:pt idx="0">
                  <c:v>_BTBMisspct</c:v>
                </c:pt>
              </c:strCache>
            </c:strRef>
          </c:tx>
          <c:spPr>
            <a:solidFill>
              <a:schemeClr val="accent1"/>
            </a:solidFill>
            <a:ln>
              <a:noFill/>
            </a:ln>
            <a:effectLst/>
          </c:spPr>
          <c:invertIfNegative val="0"/>
          <c:cat>
            <c:strRef>
              <c:f>'458.sjeng'!$A$2:$A$4</c:f>
              <c:strCache>
                <c:ptCount val="3"/>
                <c:pt idx="0">
                  <c:v>TournamentBP</c:v>
                </c:pt>
                <c:pt idx="1">
                  <c:v>LocalBP</c:v>
                </c:pt>
                <c:pt idx="2">
                  <c:v>BiModeBP</c:v>
                </c:pt>
              </c:strCache>
            </c:strRef>
          </c:cat>
          <c:val>
            <c:numRef>
              <c:f>'458.sjeng'!$B$2:$B$4</c:f>
              <c:numCache>
                <c:formatCode>General</c:formatCode>
                <c:ptCount val="3"/>
                <c:pt idx="0">
                  <c:v>4.7795719999999999</c:v>
                </c:pt>
                <c:pt idx="1">
                  <c:v>9.3013449999999995</c:v>
                </c:pt>
                <c:pt idx="2">
                  <c:v>7.102563</c:v>
                </c:pt>
              </c:numCache>
            </c:numRef>
          </c:val>
          <c:extLst>
            <c:ext xmlns:c16="http://schemas.microsoft.com/office/drawing/2014/chart" uri="{C3380CC4-5D6E-409C-BE32-E72D297353CC}">
              <c16:uniqueId val="{00000000-DACF-43A4-8E6A-FD77A895D563}"/>
            </c:ext>
          </c:extLst>
        </c:ser>
        <c:ser>
          <c:idx val="1"/>
          <c:order val="1"/>
          <c:tx>
            <c:strRef>
              <c:f>'458.sjeng'!$C$1</c:f>
              <c:strCache>
                <c:ptCount val="1"/>
                <c:pt idx="0">
                  <c:v>_BranchMispredprc</c:v>
                </c:pt>
              </c:strCache>
            </c:strRef>
          </c:tx>
          <c:spPr>
            <a:solidFill>
              <a:schemeClr val="accent2"/>
            </a:solidFill>
            <a:ln>
              <a:noFill/>
            </a:ln>
            <a:effectLst/>
          </c:spPr>
          <c:invertIfNegative val="0"/>
          <c:cat>
            <c:strRef>
              <c:f>'458.sjeng'!$A$2:$A$4</c:f>
              <c:strCache>
                <c:ptCount val="3"/>
                <c:pt idx="0">
                  <c:v>TournamentBP</c:v>
                </c:pt>
                <c:pt idx="1">
                  <c:v>LocalBP</c:v>
                </c:pt>
                <c:pt idx="2">
                  <c:v>BiModeBP</c:v>
                </c:pt>
              </c:strCache>
            </c:strRef>
          </c:cat>
          <c:val>
            <c:numRef>
              <c:f>'458.sjeng'!$C$2:$C$4</c:f>
              <c:numCache>
                <c:formatCode>General</c:formatCode>
                <c:ptCount val="3"/>
                <c:pt idx="0">
                  <c:v>9.7947869999999995</c:v>
                </c:pt>
                <c:pt idx="1">
                  <c:v>14.386075</c:v>
                </c:pt>
                <c:pt idx="2">
                  <c:v>10.217297</c:v>
                </c:pt>
              </c:numCache>
            </c:numRef>
          </c:val>
          <c:extLst>
            <c:ext xmlns:c16="http://schemas.microsoft.com/office/drawing/2014/chart" uri="{C3380CC4-5D6E-409C-BE32-E72D297353CC}">
              <c16:uniqueId val="{00000001-DACF-43A4-8E6A-FD77A895D563}"/>
            </c:ext>
          </c:extLst>
        </c:ser>
        <c:ser>
          <c:idx val="2"/>
          <c:order val="2"/>
          <c:tx>
            <c:strRef>
              <c:f>'458.sjeng'!$D$1</c:f>
              <c:strCache>
                <c:ptCount val="1"/>
                <c:pt idx="0">
                  <c:v>Weighted Avg</c:v>
                </c:pt>
              </c:strCache>
            </c:strRef>
          </c:tx>
          <c:spPr>
            <a:solidFill>
              <a:schemeClr val="accent3"/>
            </a:solidFill>
            <a:ln>
              <a:noFill/>
            </a:ln>
            <a:effectLst/>
          </c:spPr>
          <c:invertIfNegative val="0"/>
          <c:cat>
            <c:strRef>
              <c:f>'458.sjeng'!$A$2:$A$4</c:f>
              <c:strCache>
                <c:ptCount val="3"/>
                <c:pt idx="0">
                  <c:v>TournamentBP</c:v>
                </c:pt>
                <c:pt idx="1">
                  <c:v>LocalBP</c:v>
                </c:pt>
                <c:pt idx="2">
                  <c:v>BiModeBP</c:v>
                </c:pt>
              </c:strCache>
            </c:strRef>
          </c:cat>
          <c:val>
            <c:numRef>
              <c:f>'458.sjeng'!$D$2:$D$4</c:f>
              <c:numCache>
                <c:formatCode>General</c:formatCode>
                <c:ptCount val="3"/>
                <c:pt idx="0">
                  <c:v>2.1360725328991716E-2</c:v>
                </c:pt>
                <c:pt idx="1">
                  <c:v>7.4732915710778594E-3</c:v>
                </c:pt>
                <c:pt idx="2">
                  <c:v>1.377998952980042E-2</c:v>
                </c:pt>
              </c:numCache>
            </c:numRef>
          </c:val>
          <c:extLst>
            <c:ext xmlns:c16="http://schemas.microsoft.com/office/drawing/2014/chart" uri="{C3380CC4-5D6E-409C-BE32-E72D297353CC}">
              <c16:uniqueId val="{00000002-DACF-43A4-8E6A-FD77A895D563}"/>
            </c:ext>
          </c:extLst>
        </c:ser>
        <c:dLbls>
          <c:showLegendKey val="0"/>
          <c:showVal val="0"/>
          <c:showCatName val="0"/>
          <c:showSerName val="0"/>
          <c:showPercent val="0"/>
          <c:showBubbleSize val="0"/>
        </c:dLbls>
        <c:gapWidth val="219"/>
        <c:overlap val="-27"/>
        <c:axId val="1110987616"/>
        <c:axId val="1110967088"/>
      </c:barChart>
      <c:catAx>
        <c:axId val="111098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0967088"/>
        <c:crosses val="autoZero"/>
        <c:auto val="1"/>
        <c:lblAlgn val="ctr"/>
        <c:lblOffset val="100"/>
        <c:noMultiLvlLbl val="0"/>
      </c:catAx>
      <c:valAx>
        <c:axId val="111096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0987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BP vs weighted graphs</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2"/>
          <c:order val="2"/>
          <c:tx>
            <c:strRef>
              <c:f>'458.sjeng'!$D$1</c:f>
              <c:strCache>
                <c:ptCount val="1"/>
                <c:pt idx="0">
                  <c:v>Weighted Avg</c:v>
                </c:pt>
              </c:strCache>
            </c:strRef>
          </c:tx>
          <c:spPr>
            <a:solidFill>
              <a:schemeClr val="accent4"/>
            </a:solidFill>
            <a:ln>
              <a:noFill/>
            </a:ln>
            <a:effectLst/>
          </c:spPr>
          <c:invertIfNegative val="0"/>
          <c:cat>
            <c:strRef>
              <c:f>'458.sjeng'!$A$2:$A$4</c:f>
              <c:strCache>
                <c:ptCount val="3"/>
                <c:pt idx="0">
                  <c:v>TournamentBP</c:v>
                </c:pt>
                <c:pt idx="1">
                  <c:v>LocalBP</c:v>
                </c:pt>
                <c:pt idx="2">
                  <c:v>BiModeBP</c:v>
                </c:pt>
              </c:strCache>
            </c:strRef>
          </c:cat>
          <c:val>
            <c:numRef>
              <c:f>'458.sjeng'!$D$2:$D$4</c:f>
              <c:numCache>
                <c:formatCode>General</c:formatCode>
                <c:ptCount val="3"/>
                <c:pt idx="0">
                  <c:v>2.1360725328991716E-2</c:v>
                </c:pt>
                <c:pt idx="1">
                  <c:v>7.4732915710778594E-3</c:v>
                </c:pt>
                <c:pt idx="2">
                  <c:v>1.377998952980042E-2</c:v>
                </c:pt>
              </c:numCache>
            </c:numRef>
          </c:val>
          <c:extLst>
            <c:ext xmlns:c16="http://schemas.microsoft.com/office/drawing/2014/chart" uri="{C3380CC4-5D6E-409C-BE32-E72D297353CC}">
              <c16:uniqueId val="{00000000-9289-40FF-A62B-D3257936C122}"/>
            </c:ext>
          </c:extLst>
        </c:ser>
        <c:dLbls>
          <c:showLegendKey val="0"/>
          <c:showVal val="0"/>
          <c:showCatName val="0"/>
          <c:showSerName val="0"/>
          <c:showPercent val="0"/>
          <c:showBubbleSize val="0"/>
        </c:dLbls>
        <c:gapWidth val="219"/>
        <c:overlap val="-27"/>
        <c:axId val="1328822160"/>
        <c:axId val="1328824560"/>
        <c:extLst>
          <c:ext xmlns:c15="http://schemas.microsoft.com/office/drawing/2012/chart" uri="{02D57815-91ED-43cb-92C2-25804820EDAC}">
            <c15:filteredBarSeries>
              <c15:ser>
                <c:idx val="0"/>
                <c:order val="0"/>
                <c:tx>
                  <c:strRef>
                    <c:extLst>
                      <c:ext uri="{02D57815-91ED-43cb-92C2-25804820EDAC}">
                        <c15:formulaRef>
                          <c15:sqref>'458.sjeng'!$B$1</c15:sqref>
                        </c15:formulaRef>
                      </c:ext>
                    </c:extLst>
                    <c:strCache>
                      <c:ptCount val="1"/>
                      <c:pt idx="0">
                        <c:v>_BTBMisspct</c:v>
                      </c:pt>
                    </c:strCache>
                  </c:strRef>
                </c:tx>
                <c:spPr>
                  <a:solidFill>
                    <a:schemeClr val="accent6"/>
                  </a:solidFill>
                  <a:ln>
                    <a:noFill/>
                  </a:ln>
                  <a:effectLst/>
                </c:spPr>
                <c:invertIfNegative val="0"/>
                <c:cat>
                  <c:strRef>
                    <c:extLst>
                      <c:ext uri="{02D57815-91ED-43cb-92C2-25804820EDAC}">
                        <c15:formulaRef>
                          <c15:sqref>'458.sjeng'!$A$2:$A$4</c15:sqref>
                        </c15:formulaRef>
                      </c:ext>
                    </c:extLst>
                    <c:strCache>
                      <c:ptCount val="3"/>
                      <c:pt idx="0">
                        <c:v>TournamentBP</c:v>
                      </c:pt>
                      <c:pt idx="1">
                        <c:v>LocalBP</c:v>
                      </c:pt>
                      <c:pt idx="2">
                        <c:v>BiModeBP</c:v>
                      </c:pt>
                    </c:strCache>
                  </c:strRef>
                </c:cat>
                <c:val>
                  <c:numRef>
                    <c:extLst>
                      <c:ext uri="{02D57815-91ED-43cb-92C2-25804820EDAC}">
                        <c15:formulaRef>
                          <c15:sqref>'458.sjeng'!$B$2:$B$4</c15:sqref>
                        </c15:formulaRef>
                      </c:ext>
                    </c:extLst>
                    <c:numCache>
                      <c:formatCode>General</c:formatCode>
                      <c:ptCount val="3"/>
                      <c:pt idx="0">
                        <c:v>4.7795719999999999</c:v>
                      </c:pt>
                      <c:pt idx="1">
                        <c:v>9.3013449999999995</c:v>
                      </c:pt>
                      <c:pt idx="2">
                        <c:v>7.102563</c:v>
                      </c:pt>
                    </c:numCache>
                  </c:numRef>
                </c:val>
                <c:extLst>
                  <c:ext xmlns:c16="http://schemas.microsoft.com/office/drawing/2014/chart" uri="{C3380CC4-5D6E-409C-BE32-E72D297353CC}">
                    <c16:uniqueId val="{00000001-9289-40FF-A62B-D3257936C122}"/>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'458.sjeng'!$C$1</c15:sqref>
                        </c15:formulaRef>
                      </c:ext>
                    </c:extLst>
                    <c:strCache>
                      <c:ptCount val="1"/>
                      <c:pt idx="0">
                        <c:v>_BranchMispredprc</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'458.sjeng'!$A$2:$A$4</c15:sqref>
                        </c15:formulaRef>
                      </c:ext>
                    </c:extLst>
                    <c:strCache>
                      <c:ptCount val="3"/>
                      <c:pt idx="0">
                        <c:v>TournamentBP</c:v>
                      </c:pt>
                      <c:pt idx="1">
                        <c:v>LocalBP</c:v>
                      </c:pt>
                      <c:pt idx="2">
                        <c:v>BiModeBP</c:v>
                      </c:pt>
                    </c:strCache>
                  </c:strRef>
                </c:cat>
                <c:val>
                  <c:numRef>
                    <c:extLst xmlns:c15="http://schemas.microsoft.com/office/drawing/2012/chart">
                      <c:ext xmlns:c15="http://schemas.microsoft.com/office/drawing/2012/chart" uri="{02D57815-91ED-43cb-92C2-25804820EDAC}">
                        <c15:formulaRef>
                          <c15:sqref>'458.sjeng'!$C$2:$C$4</c15:sqref>
                        </c15:formulaRef>
                      </c:ext>
                    </c:extLst>
                    <c:numCache>
                      <c:formatCode>General</c:formatCode>
                      <c:ptCount val="3"/>
                      <c:pt idx="0">
                        <c:v>9.7947869999999995</c:v>
                      </c:pt>
                      <c:pt idx="1">
                        <c:v>14.386075</c:v>
                      </c:pt>
                      <c:pt idx="2">
                        <c:v>10.217297</c:v>
                      </c:pt>
                    </c:numCache>
                  </c:numRef>
                </c:val>
                <c:extLst xmlns:c15="http://schemas.microsoft.com/office/drawing/2012/chart">
                  <c:ext xmlns:c16="http://schemas.microsoft.com/office/drawing/2014/chart" uri="{C3380CC4-5D6E-409C-BE32-E72D297353CC}">
                    <c16:uniqueId val="{00000002-9289-40FF-A62B-D3257936C122}"/>
                  </c:ext>
                </c:extLst>
              </c15:ser>
            </c15:filteredBarSeries>
          </c:ext>
        </c:extLst>
      </c:barChart>
      <c:catAx>
        <c:axId val="132882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24560"/>
        <c:crosses val="autoZero"/>
        <c:auto val="1"/>
        <c:lblAlgn val="ctr"/>
        <c:lblOffset val="100"/>
        <c:noMultiLvlLbl val="0"/>
      </c:catAx>
      <c:valAx>
        <c:axId val="132882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82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Reversed" id="26">
  <a:schemeClr val="accent6"/>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Reversed" id="26">
  <a:schemeClr val="accent6"/>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17.xml><?xml version="1.0" encoding="utf-8"?>
<cs:colorStyle xmlns:cs="http://schemas.microsoft.com/office/drawing/2012/chartStyle" xmlns:a="http://schemas.openxmlformats.org/drawingml/2006/main" meth="withinLinearReversed" id="26">
  <a:schemeClr val="accent6"/>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Reversed" id="26">
  <a:schemeClr val="accent6"/>
</cs:colorStyle>
</file>

<file path=ppt/charts/colors21.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57351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932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33114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35576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352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4255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432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9810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7649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521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722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4/27/2023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73719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4/27/2023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857351005"/>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3D Graphs">
            <a:extLst>
              <a:ext uri="{FF2B5EF4-FFF2-40B4-BE49-F238E27FC236}">
                <a16:creationId xmlns:a16="http://schemas.microsoft.com/office/drawing/2014/main" id="{498841FD-18D3-C71E-F317-081E70A2C4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7" name="Graphic 1">
            <a:extLst>
              <a:ext uri="{FF2B5EF4-FFF2-40B4-BE49-F238E27FC236}">
                <a16:creationId xmlns:a16="http://schemas.microsoft.com/office/drawing/2014/main" id="{96C5B42E-2B67-4A58-B9AF-78E133889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30000"/>
            </a:schemeClr>
          </a:solidFill>
          <a:ln w="32707" cap="flat">
            <a:noFill/>
            <a:prstDash val="solid"/>
            <a:miter/>
          </a:ln>
          <a:effectLst>
            <a:outerShdw blurRad="50800" dist="50800" dir="2700000" algn="tl" rotWithShape="0">
              <a:prstClr val="black">
                <a:alpha val="25000"/>
              </a:prstClr>
            </a:outerShdw>
          </a:effectLst>
        </p:spPr>
        <p:txBody>
          <a:bodyPr rtlCol="0" anchor="ctr"/>
          <a:lstStyle/>
          <a:p>
            <a:endParaRPr lang="en-US" dirty="0"/>
          </a:p>
        </p:txBody>
      </p:sp>
      <p:sp>
        <p:nvSpPr>
          <p:cNvPr id="13" name="Graphic 1">
            <a:extLst>
              <a:ext uri="{FF2B5EF4-FFF2-40B4-BE49-F238E27FC236}">
                <a16:creationId xmlns:a16="http://schemas.microsoft.com/office/drawing/2014/main" id="{8C9B5468-C837-4FF5-A94F-03C1BD52F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5"/>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rgbClr val="80AAA3">
              <a:alpha val="40000"/>
            </a:srgb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9211253C-8756-8D7F-52EF-618C78F6C772}"/>
              </a:ext>
            </a:extLst>
          </p:cNvPr>
          <p:cNvSpPr>
            <a:spLocks noGrp="1"/>
          </p:cNvSpPr>
          <p:nvPr>
            <p:ph type="ctrTitle"/>
          </p:nvPr>
        </p:nvSpPr>
        <p:spPr>
          <a:xfrm>
            <a:off x="3325473" y="1998924"/>
            <a:ext cx="5541054" cy="2213621"/>
          </a:xfrm>
        </p:spPr>
        <p:txBody>
          <a:bodyPr>
            <a:normAutofit/>
          </a:bodyPr>
          <a:lstStyle/>
          <a:p>
            <a:pPr algn="ctr"/>
            <a:r>
              <a:rPr lang="en-US"/>
              <a:t>Computer Architecture </a:t>
            </a:r>
            <a:br>
              <a:rPr lang="en-US"/>
            </a:br>
            <a:r>
              <a:rPr lang="en-US"/>
              <a:t>Project 2</a:t>
            </a:r>
          </a:p>
        </p:txBody>
      </p:sp>
      <p:sp>
        <p:nvSpPr>
          <p:cNvPr id="3" name="Subtitle 2">
            <a:extLst>
              <a:ext uri="{FF2B5EF4-FFF2-40B4-BE49-F238E27FC236}">
                <a16:creationId xmlns:a16="http://schemas.microsoft.com/office/drawing/2014/main" id="{E844503A-936E-BD7D-BF3A-EDEF64454278}"/>
              </a:ext>
            </a:extLst>
          </p:cNvPr>
          <p:cNvSpPr>
            <a:spLocks noGrp="1"/>
          </p:cNvSpPr>
          <p:nvPr>
            <p:ph type="subTitle" idx="1"/>
          </p:nvPr>
        </p:nvSpPr>
        <p:spPr>
          <a:xfrm>
            <a:off x="3880419" y="4300833"/>
            <a:ext cx="4431162" cy="1191873"/>
          </a:xfrm>
        </p:spPr>
        <p:txBody>
          <a:bodyPr>
            <a:normAutofit/>
          </a:bodyPr>
          <a:lstStyle/>
          <a:p>
            <a:pPr algn="ctr">
              <a:lnSpc>
                <a:spcPct val="90000"/>
              </a:lnSpc>
            </a:pPr>
            <a:r>
              <a:rPr lang="en-US" sz="13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Group members and marks- </a:t>
            </a:r>
          </a:p>
          <a:p>
            <a:pPr algn="ctr">
              <a:lnSpc>
                <a:spcPct val="90000"/>
              </a:lnSpc>
            </a:pPr>
            <a:r>
              <a:rPr lang="en-US" sz="13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Uday Teja Bandaru (utb220000)</a:t>
            </a:r>
          </a:p>
          <a:p>
            <a:pPr algn="ctr">
              <a:lnSpc>
                <a:spcPct val="90000"/>
              </a:lnSpc>
            </a:pPr>
            <a:r>
              <a:rPr lang="en-US" sz="13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Dibyanshi Singh (dxs210139)</a:t>
            </a:r>
          </a:p>
          <a:p>
            <a:pPr algn="ctr">
              <a:lnSpc>
                <a:spcPct val="90000"/>
              </a:lnSpc>
            </a:pPr>
            <a:r>
              <a:rPr lang="en-US" sz="13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100/100</a:t>
            </a:r>
          </a:p>
          <a:p>
            <a:pPr algn="ctr">
              <a:lnSpc>
                <a:spcPct val="90000"/>
              </a:lnSpc>
            </a:pPr>
            <a:endParaRPr lang="en-US" sz="1300"/>
          </a:p>
        </p:txBody>
      </p:sp>
    </p:spTree>
    <p:extLst>
      <p:ext uri="{BB962C8B-B14F-4D97-AF65-F5344CB8AC3E}">
        <p14:creationId xmlns:p14="http://schemas.microsoft.com/office/powerpoint/2010/main" val="8564328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6" name="Rectangle 8">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0">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18" name="Freeform: Shape 12">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827E2CC-C032-A2F3-2045-0CE3FC9D7988}"/>
              </a:ext>
            </a:extLst>
          </p:cNvPr>
          <p:cNvSpPr>
            <a:spLocks noGrp="1"/>
          </p:cNvSpPr>
          <p:nvPr>
            <p:ph type="title"/>
          </p:nvPr>
        </p:nvSpPr>
        <p:spPr>
          <a:xfrm>
            <a:off x="845870" y="2277720"/>
            <a:ext cx="6696453" cy="3643679"/>
          </a:xfrm>
        </p:spPr>
        <p:txBody>
          <a:bodyPr vert="horz" lIns="91440" tIns="45720" rIns="91440" bIns="45720" rtlCol="0" anchor="b">
            <a:normAutofit fontScale="90000"/>
          </a:bodyPr>
          <a:lstStyle/>
          <a:p>
            <a:pPr>
              <a:spcAft>
                <a:spcPts val="1200"/>
              </a:spcAft>
            </a:pPr>
            <a:r>
              <a:rPr lang="en-US" sz="5300" b="0" i="1" u="none" strike="noStrike" dirty="0">
                <a:effectLst/>
              </a:rPr>
              <a:t>Describe changes made to specify the different branch predictors (where in gem5)</a:t>
            </a:r>
            <a:br>
              <a:rPr lang="en-US" sz="4200" b="0" i="1" dirty="0">
                <a:effectLst/>
              </a:rPr>
            </a:br>
            <a:br>
              <a:rPr lang="en-US" sz="4200" i="1" dirty="0"/>
            </a:br>
            <a:endParaRPr lang="en-US" sz="4200" i="1" dirty="0"/>
          </a:p>
        </p:txBody>
      </p:sp>
    </p:spTree>
    <p:extLst>
      <p:ext uri="{BB962C8B-B14F-4D97-AF65-F5344CB8AC3E}">
        <p14:creationId xmlns:p14="http://schemas.microsoft.com/office/powerpoint/2010/main" val="58827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03DC923-9EF1-1598-921E-747894477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8" y="1495044"/>
            <a:ext cx="5372099" cy="3867911"/>
          </a:xfrm>
          <a:prstGeom prst="rect">
            <a:avLst/>
          </a:prstGeom>
        </p:spPr>
      </p:pic>
      <p:pic>
        <p:nvPicPr>
          <p:cNvPr id="7" name="Picture 6" descr="A screenshot of a computer">
            <a:extLst>
              <a:ext uri="{FF2B5EF4-FFF2-40B4-BE49-F238E27FC236}">
                <a16:creationId xmlns:a16="http://schemas.microsoft.com/office/drawing/2014/main" id="{6FE8CA47-86C2-C209-D244-2F6B46D46F63}"/>
              </a:ext>
            </a:extLst>
          </p:cNvPr>
          <p:cNvPicPr>
            <a:picLocks noChangeAspect="1"/>
          </p:cNvPicPr>
          <p:nvPr/>
        </p:nvPicPr>
        <p:blipFill rotWithShape="1">
          <a:blip r:embed="rId3">
            <a:extLst>
              <a:ext uri="{28A0092B-C50C-407E-A947-70E740481C1C}">
                <a14:useLocalDpi xmlns:a14="http://schemas.microsoft.com/office/drawing/2010/main" val="0"/>
              </a:ext>
            </a:extLst>
          </a:blip>
          <a:srcRect b="6413"/>
          <a:stretch/>
        </p:blipFill>
        <p:spPr>
          <a:xfrm>
            <a:off x="6176431" y="1495044"/>
            <a:ext cx="5372101" cy="3867911"/>
          </a:xfrm>
          <a:prstGeom prst="rect">
            <a:avLst/>
          </a:prstGeom>
        </p:spPr>
      </p:pic>
      <p:sp>
        <p:nvSpPr>
          <p:cNvPr id="2" name="TextBox 1">
            <a:extLst>
              <a:ext uri="{FF2B5EF4-FFF2-40B4-BE49-F238E27FC236}">
                <a16:creationId xmlns:a16="http://schemas.microsoft.com/office/drawing/2014/main" id="{3A0CA387-B33D-1AB6-D178-290A9C8AD217}"/>
              </a:ext>
            </a:extLst>
          </p:cNvPr>
          <p:cNvSpPr txBox="1"/>
          <p:nvPr/>
        </p:nvSpPr>
        <p:spPr>
          <a:xfrm>
            <a:off x="643468" y="5636894"/>
            <a:ext cx="8005232"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We used git to keep track of changes and made commits for </a:t>
            </a:r>
            <a:r>
              <a:rPr lang="en-US" sz="2400" dirty="0" err="1">
                <a:latin typeface="Calibri" panose="020F0502020204030204" pitchFamily="34" charset="0"/>
                <a:cs typeface="Calibri" panose="020F0502020204030204" pitchFamily="34" charset="0"/>
              </a:rPr>
              <a:t>src</a:t>
            </a:r>
            <a:r>
              <a:rPr lang="en-US" sz="2400" dirty="0">
                <a:latin typeface="Calibri" panose="020F0502020204030204" pitchFamily="34" charset="0"/>
                <a:cs typeface="Calibri" panose="020F0502020204030204" pitchFamily="34" charset="0"/>
              </a:rPr>
              <a:t> code changes</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8292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71C56F6-5483-D44E-87E2-600D93BF5856}"/>
              </a:ext>
            </a:extLst>
          </p:cNvPr>
          <p:cNvSpPr>
            <a:spLocks noGrp="1"/>
          </p:cNvSpPr>
          <p:nvPr>
            <p:ph type="title"/>
          </p:nvPr>
        </p:nvSpPr>
        <p:spPr>
          <a:xfrm>
            <a:off x="739392" y="1926390"/>
            <a:ext cx="6696453" cy="3643679"/>
          </a:xfrm>
        </p:spPr>
        <p:txBody>
          <a:bodyPr vert="horz" lIns="91440" tIns="45720" rIns="91440" bIns="45720" rtlCol="0" anchor="b">
            <a:normAutofit/>
          </a:bodyPr>
          <a:lstStyle/>
          <a:p>
            <a:pPr>
              <a:spcAft>
                <a:spcPts val="0"/>
              </a:spcAft>
            </a:pPr>
            <a:r>
              <a:rPr lang="en-US" sz="4200" b="0" i="1" u="none" strike="noStrike" dirty="0">
                <a:effectLst/>
              </a:rPr>
              <a:t>Show the result of your config.ini file which shows the </a:t>
            </a:r>
            <a:r>
              <a:rPr lang="en-US" sz="4200" b="0" i="1" u="none" strike="noStrike" dirty="0" err="1">
                <a:effectLst/>
              </a:rPr>
              <a:t>TournamentBP</a:t>
            </a:r>
            <a:r>
              <a:rPr lang="en-US" sz="4200" b="0" i="1" u="none" strike="noStrike" dirty="0">
                <a:effectLst/>
              </a:rPr>
              <a:t>.</a:t>
            </a:r>
            <a:br>
              <a:rPr lang="en-US" sz="4200" b="0" i="1" dirty="0">
                <a:effectLst/>
              </a:rPr>
            </a:br>
            <a:br>
              <a:rPr lang="en-US" sz="4200" i="1" dirty="0"/>
            </a:br>
            <a:endParaRPr lang="en-US" sz="4200" i="1" dirty="0"/>
          </a:p>
        </p:txBody>
      </p:sp>
    </p:spTree>
    <p:extLst>
      <p:ext uri="{BB962C8B-B14F-4D97-AF65-F5344CB8AC3E}">
        <p14:creationId xmlns:p14="http://schemas.microsoft.com/office/powerpoint/2010/main" val="189462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5F6F643F-7E2E-7409-E3D3-54690D2BE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2546" y="643467"/>
            <a:ext cx="3481915" cy="55710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8C68442-61FC-C501-6815-15505F4E926B}"/>
              </a:ext>
            </a:extLst>
          </p:cNvPr>
          <p:cNvPicPr>
            <a:picLocks noChangeAspect="1"/>
          </p:cNvPicPr>
          <p:nvPr/>
        </p:nvPicPr>
        <p:blipFill rotWithShape="1">
          <a:blip r:embed="rId3"/>
          <a:srcRect r="43484" b="8328"/>
          <a:stretch/>
        </p:blipFill>
        <p:spPr>
          <a:xfrm>
            <a:off x="3911600" y="643467"/>
            <a:ext cx="8036559" cy="5523653"/>
          </a:xfrm>
          <a:prstGeom prst="rect">
            <a:avLst/>
          </a:prstGeom>
        </p:spPr>
      </p:pic>
    </p:spTree>
    <p:extLst>
      <p:ext uri="{BB962C8B-B14F-4D97-AF65-F5344CB8AC3E}">
        <p14:creationId xmlns:p14="http://schemas.microsoft.com/office/powerpoint/2010/main" val="408398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F1393E0-B015-2895-74D1-B1BC45353481}"/>
              </a:ext>
            </a:extLst>
          </p:cNvPr>
          <p:cNvSpPr>
            <a:spLocks noGrp="1"/>
          </p:cNvSpPr>
          <p:nvPr>
            <p:ph type="title"/>
          </p:nvPr>
        </p:nvSpPr>
        <p:spPr>
          <a:xfrm>
            <a:off x="739392" y="1926390"/>
            <a:ext cx="6696453" cy="3643679"/>
          </a:xfrm>
        </p:spPr>
        <p:txBody>
          <a:bodyPr vert="horz" lIns="91440" tIns="45720" rIns="91440" bIns="45720" rtlCol="0" anchor="b">
            <a:noAutofit/>
          </a:bodyPr>
          <a:lstStyle/>
          <a:p>
            <a:r>
              <a:rPr lang="en-US" sz="4800" b="0" i="1" u="none" strike="noStrike" dirty="0">
                <a:effectLst/>
              </a:rPr>
              <a:t>Show the results obtained when using different branch predictors and compare all 3 of them.</a:t>
            </a:r>
            <a:endParaRPr lang="en-US" sz="4800" i="1" dirty="0"/>
          </a:p>
        </p:txBody>
      </p:sp>
    </p:spTree>
    <p:extLst>
      <p:ext uri="{BB962C8B-B14F-4D97-AF65-F5344CB8AC3E}">
        <p14:creationId xmlns:p14="http://schemas.microsoft.com/office/powerpoint/2010/main" val="231031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78D9B4-F552-2109-6A82-90838ECEF5D9}"/>
              </a:ext>
            </a:extLst>
          </p:cNvPr>
          <p:cNvSpPr>
            <a:spLocks noGrp="1"/>
          </p:cNvSpPr>
          <p:nvPr>
            <p:ph idx="1"/>
          </p:nvPr>
        </p:nvSpPr>
        <p:spPr>
          <a:xfrm>
            <a:off x="971549" y="632460"/>
            <a:ext cx="10515600" cy="5593080"/>
          </a:xfrm>
        </p:spPr>
        <p:txBody>
          <a:bodyPr/>
          <a:lstStyle/>
          <a:p>
            <a:r>
              <a:rPr lang="en-US" b="1" dirty="0">
                <a:latin typeface="Calibri" panose="020F0502020204030204" pitchFamily="34" charset="0"/>
                <a:cs typeface="Calibri" panose="020F0502020204030204" pitchFamily="34" charset="0"/>
              </a:rPr>
              <a:t>401.bzip2</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aphicFrame>
        <p:nvGraphicFramePr>
          <p:cNvPr id="6" name="Table 6">
            <a:extLst>
              <a:ext uri="{FF2B5EF4-FFF2-40B4-BE49-F238E27FC236}">
                <a16:creationId xmlns:a16="http://schemas.microsoft.com/office/drawing/2014/main" id="{BA665F14-68DA-CD4E-CD0F-291604A12438}"/>
              </a:ext>
            </a:extLst>
          </p:cNvPr>
          <p:cNvGraphicFramePr>
            <a:graphicFrameLocks noGrp="1"/>
          </p:cNvGraphicFramePr>
          <p:nvPr>
            <p:extLst>
              <p:ext uri="{D42A27DB-BD31-4B8C-83A1-F6EECF244321}">
                <p14:modId xmlns:p14="http://schemas.microsoft.com/office/powerpoint/2010/main" val="1337216488"/>
              </p:ext>
            </p:extLst>
          </p:nvPr>
        </p:nvGraphicFramePr>
        <p:xfrm>
          <a:off x="1086730" y="1317781"/>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01873632"/>
                    </a:ext>
                  </a:extLst>
                </a:gridCol>
                <a:gridCol w="2032000">
                  <a:extLst>
                    <a:ext uri="{9D8B030D-6E8A-4147-A177-3AD203B41FA5}">
                      <a16:colId xmlns:a16="http://schemas.microsoft.com/office/drawing/2014/main" val="2746094583"/>
                    </a:ext>
                  </a:extLst>
                </a:gridCol>
                <a:gridCol w="2032000">
                  <a:extLst>
                    <a:ext uri="{9D8B030D-6E8A-4147-A177-3AD203B41FA5}">
                      <a16:colId xmlns:a16="http://schemas.microsoft.com/office/drawing/2014/main" val="3709439998"/>
                    </a:ext>
                  </a:extLst>
                </a:gridCol>
                <a:gridCol w="2032000">
                  <a:extLst>
                    <a:ext uri="{9D8B030D-6E8A-4147-A177-3AD203B41FA5}">
                      <a16:colId xmlns:a16="http://schemas.microsoft.com/office/drawing/2014/main" val="2149163860"/>
                    </a:ext>
                  </a:extLst>
                </a:gridCol>
              </a:tblGrid>
              <a:tr h="370840">
                <a:tc>
                  <a:txBody>
                    <a:bodyPr/>
                    <a:lstStyle/>
                    <a:p>
                      <a:pPr algn="l" fontAlgn="b"/>
                      <a:r>
                        <a:rPr lang="en-US" sz="1600" b="0" i="0" u="none" strike="noStrike" dirty="0" err="1">
                          <a:solidFill>
                            <a:srgbClr val="000000"/>
                          </a:solidFill>
                          <a:effectLst/>
                          <a:latin typeface="Calibri" panose="020F0502020204030204" pitchFamily="34" charset="0"/>
                        </a:rPr>
                        <a:t>Branch_predictors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_BTBMisspct</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_BranchMispredprc</a:t>
                      </a:r>
                    </a:p>
                  </a:txBody>
                  <a:tcPr marL="6350" marR="6350" marT="6350" marB="0" anchor="b"/>
                </a:tc>
                <a:tc>
                  <a:txBody>
                    <a:bodyPr/>
                    <a:lstStyle/>
                    <a:p>
                      <a:pPr algn="l" fontAlgn="b"/>
                      <a:r>
                        <a:rPr lang="en-US" sz="1600" b="0" i="0" u="none" strike="noStrike" dirty="0">
                          <a:solidFill>
                            <a:srgbClr val="000000"/>
                          </a:solidFill>
                          <a:effectLst/>
                          <a:latin typeface="Calibri" panose="020F0502020204030204" pitchFamily="34" charset="0"/>
                        </a:rPr>
                        <a:t>Weighted Average</a:t>
                      </a:r>
                    </a:p>
                  </a:txBody>
                  <a:tcPr marL="6350" marR="6350" marT="6350" marB="0" anchor="b"/>
                </a:tc>
                <a:extLst>
                  <a:ext uri="{0D108BD9-81ED-4DB2-BD59-A6C34878D82A}">
                    <a16:rowId xmlns:a16="http://schemas.microsoft.com/office/drawing/2014/main" val="1272808517"/>
                  </a:ext>
                </a:extLst>
              </a:tr>
              <a:tr h="370840">
                <a:tc>
                  <a:txBody>
                    <a:bodyPr/>
                    <a:lstStyle/>
                    <a:p>
                      <a:pPr algn="l" fontAlgn="b"/>
                      <a:r>
                        <a:rPr lang="en-US" sz="1600" b="0" i="0" u="none" strike="noStrike">
                          <a:solidFill>
                            <a:srgbClr val="000000"/>
                          </a:solidFill>
                          <a:effectLst/>
                          <a:latin typeface="Calibri" panose="020F0502020204030204" pitchFamily="34" charset="0"/>
                        </a:rPr>
                        <a:t>TournamentBP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0.137101</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5.957611</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1.224298267</a:t>
                      </a:r>
                    </a:p>
                  </a:txBody>
                  <a:tcPr marL="6350" marR="6350" marT="6350" marB="0" anchor="b"/>
                </a:tc>
                <a:extLst>
                  <a:ext uri="{0D108BD9-81ED-4DB2-BD59-A6C34878D82A}">
                    <a16:rowId xmlns:a16="http://schemas.microsoft.com/office/drawing/2014/main" val="2950370397"/>
                  </a:ext>
                </a:extLst>
              </a:tr>
              <a:tr h="370840">
                <a:tc>
                  <a:txBody>
                    <a:bodyPr/>
                    <a:lstStyle/>
                    <a:p>
                      <a:pPr algn="l" fontAlgn="b"/>
                      <a:r>
                        <a:rPr lang="en-US" sz="1600" b="0" i="0" u="none" strike="noStrike">
                          <a:solidFill>
                            <a:srgbClr val="000000"/>
                          </a:solidFill>
                          <a:effectLst/>
                          <a:latin typeface="Calibri" panose="020F0502020204030204" pitchFamily="34" charset="0"/>
                        </a:rPr>
                        <a:t>LocalBP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0.180559</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6.423041</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0.862263822</a:t>
                      </a:r>
                    </a:p>
                  </a:txBody>
                  <a:tcPr marL="6350" marR="6350" marT="6350" marB="0" anchor="b"/>
                </a:tc>
                <a:extLst>
                  <a:ext uri="{0D108BD9-81ED-4DB2-BD59-A6C34878D82A}">
                    <a16:rowId xmlns:a16="http://schemas.microsoft.com/office/drawing/2014/main" val="2191769289"/>
                  </a:ext>
                </a:extLst>
              </a:tr>
              <a:tr h="370840">
                <a:tc>
                  <a:txBody>
                    <a:bodyPr/>
                    <a:lstStyle/>
                    <a:p>
                      <a:pPr algn="l" fontAlgn="b"/>
                      <a:r>
                        <a:rPr lang="en-US" sz="1600" b="0" i="0" u="none" strike="noStrike" dirty="0" err="1">
                          <a:solidFill>
                            <a:srgbClr val="000000"/>
                          </a:solidFill>
                          <a:effectLst/>
                          <a:latin typeface="Calibri" panose="020F0502020204030204" pitchFamily="34" charset="0"/>
                        </a:rPr>
                        <a:t>BiModeBP</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0.135964</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5.861122</a:t>
                      </a:r>
                    </a:p>
                  </a:txBody>
                  <a:tcPr marL="6350" marR="6350" marT="6350" marB="0" anchor="b"/>
                </a:tc>
                <a:tc>
                  <a:txBody>
                    <a:bodyPr/>
                    <a:lstStyle/>
                    <a:p>
                      <a:pPr algn="r" fontAlgn="b"/>
                      <a:r>
                        <a:rPr lang="en-US" sz="1600" b="0" i="0" u="none" strike="noStrike" dirty="0">
                          <a:solidFill>
                            <a:srgbClr val="000000"/>
                          </a:solidFill>
                          <a:effectLst/>
                          <a:latin typeface="Calibri" panose="020F0502020204030204" pitchFamily="34" charset="0"/>
                        </a:rPr>
                        <a:t>1.254860086</a:t>
                      </a:r>
                    </a:p>
                  </a:txBody>
                  <a:tcPr marL="6350" marR="6350" marT="6350" marB="0" anchor="b"/>
                </a:tc>
                <a:extLst>
                  <a:ext uri="{0D108BD9-81ED-4DB2-BD59-A6C34878D82A}">
                    <a16:rowId xmlns:a16="http://schemas.microsoft.com/office/drawing/2014/main" val="2043394408"/>
                  </a:ext>
                </a:extLst>
              </a:tr>
            </a:tbl>
          </a:graphicData>
        </a:graphic>
      </p:graphicFrame>
      <p:graphicFrame>
        <p:nvGraphicFramePr>
          <p:cNvPr id="8" name="Chart 7">
            <a:extLst>
              <a:ext uri="{FF2B5EF4-FFF2-40B4-BE49-F238E27FC236}">
                <a16:creationId xmlns:a16="http://schemas.microsoft.com/office/drawing/2014/main" id="{137C3771-F5C6-7263-F45A-3BBD5A7AE02D}"/>
              </a:ext>
            </a:extLst>
          </p:cNvPr>
          <p:cNvGraphicFramePr>
            <a:graphicFrameLocks/>
          </p:cNvGraphicFramePr>
          <p:nvPr>
            <p:extLst>
              <p:ext uri="{D42A27DB-BD31-4B8C-83A1-F6EECF244321}">
                <p14:modId xmlns:p14="http://schemas.microsoft.com/office/powerpoint/2010/main" val="2133387300"/>
              </p:ext>
            </p:extLst>
          </p:nvPr>
        </p:nvGraphicFramePr>
        <p:xfrm>
          <a:off x="266699" y="3794553"/>
          <a:ext cx="561022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09B6D4BE-18FB-2D8D-CF0F-1D8128483536}"/>
              </a:ext>
            </a:extLst>
          </p:cNvPr>
          <p:cNvGraphicFramePr>
            <a:graphicFrameLocks/>
          </p:cNvGraphicFramePr>
          <p:nvPr>
            <p:extLst>
              <p:ext uri="{D42A27DB-BD31-4B8C-83A1-F6EECF244321}">
                <p14:modId xmlns:p14="http://schemas.microsoft.com/office/powerpoint/2010/main" val="1957728166"/>
              </p:ext>
            </p:extLst>
          </p:nvPr>
        </p:nvGraphicFramePr>
        <p:xfrm>
          <a:off x="619124" y="3743274"/>
          <a:ext cx="5610225" cy="2759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137C3771-F5C6-7263-F45A-3BBD5A7AE02D}"/>
              </a:ext>
            </a:extLst>
          </p:cNvPr>
          <p:cNvGraphicFramePr>
            <a:graphicFrameLocks/>
          </p:cNvGraphicFramePr>
          <p:nvPr>
            <p:extLst>
              <p:ext uri="{D42A27DB-BD31-4B8C-83A1-F6EECF244321}">
                <p14:modId xmlns:p14="http://schemas.microsoft.com/office/powerpoint/2010/main" val="4181118277"/>
              </p:ext>
            </p:extLst>
          </p:nvPr>
        </p:nvGraphicFramePr>
        <p:xfrm>
          <a:off x="6229349" y="3794553"/>
          <a:ext cx="5610225"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5400F1E9-B58F-77F6-4AE2-5C43180A9303}"/>
              </a:ext>
            </a:extLst>
          </p:cNvPr>
          <p:cNvPicPr>
            <a:picLocks/>
          </p:cNvPicPr>
          <p:nvPr/>
        </p:nvPicPr>
        <p:blipFill>
          <a:blip r:embed="rId5"/>
          <a:stretch>
            <a:fillRect/>
          </a:stretch>
        </p:blipFill>
        <p:spPr>
          <a:xfrm>
            <a:off x="5347628" y="3214586"/>
            <a:ext cx="3023486" cy="528688"/>
          </a:xfrm>
          <a:prstGeom prst="rect">
            <a:avLst/>
          </a:prstGeom>
        </p:spPr>
      </p:pic>
      <p:sp>
        <p:nvSpPr>
          <p:cNvPr id="13" name="TextBox 12">
            <a:extLst>
              <a:ext uri="{FF2B5EF4-FFF2-40B4-BE49-F238E27FC236}">
                <a16:creationId xmlns:a16="http://schemas.microsoft.com/office/drawing/2014/main" id="{BF8C8EAA-2F3D-E304-3552-271AF2821E23}"/>
              </a:ext>
            </a:extLst>
          </p:cNvPr>
          <p:cNvSpPr txBox="1"/>
          <p:nvPr/>
        </p:nvSpPr>
        <p:spPr>
          <a:xfrm>
            <a:off x="3071811" y="3214586"/>
            <a:ext cx="227581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We are assuming that </a:t>
            </a:r>
          </a:p>
        </p:txBody>
      </p:sp>
    </p:spTree>
    <p:extLst>
      <p:ext uri="{BB962C8B-B14F-4D97-AF65-F5344CB8AC3E}">
        <p14:creationId xmlns:p14="http://schemas.microsoft.com/office/powerpoint/2010/main" val="8083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D2A3AB-D89F-8E83-A7B7-51E52493F091}"/>
              </a:ext>
            </a:extLst>
          </p:cNvPr>
          <p:cNvSpPr>
            <a:spLocks noGrp="1"/>
          </p:cNvSpPr>
          <p:nvPr>
            <p:ph idx="1"/>
          </p:nvPr>
        </p:nvSpPr>
        <p:spPr>
          <a:xfrm>
            <a:off x="838200" y="542925"/>
            <a:ext cx="10515600" cy="5610225"/>
          </a:xfrm>
        </p:spPr>
        <p:txBody>
          <a:bodyPr/>
          <a:lstStyle/>
          <a:p>
            <a:r>
              <a:rPr lang="en-US" b="1" dirty="0">
                <a:latin typeface="Calibri" panose="020F0502020204030204" pitchFamily="34" charset="0"/>
                <a:cs typeface="Calibri" panose="020F0502020204030204" pitchFamily="34" charset="0"/>
              </a:rPr>
              <a:t>429.mcf</a:t>
            </a: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52F8ED2D-7EF1-8ACF-B91C-E094C8BCA8C7}"/>
              </a:ext>
            </a:extLst>
          </p:cNvPr>
          <p:cNvGraphicFramePr>
            <a:graphicFrameLocks noGrp="1"/>
          </p:cNvGraphicFramePr>
          <p:nvPr>
            <p:extLst>
              <p:ext uri="{D42A27DB-BD31-4B8C-83A1-F6EECF244321}">
                <p14:modId xmlns:p14="http://schemas.microsoft.com/office/powerpoint/2010/main" val="187591900"/>
              </p:ext>
            </p:extLst>
          </p:nvPr>
        </p:nvGraphicFramePr>
        <p:xfrm>
          <a:off x="1184275" y="131021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03619288"/>
                    </a:ext>
                  </a:extLst>
                </a:gridCol>
                <a:gridCol w="2032000">
                  <a:extLst>
                    <a:ext uri="{9D8B030D-6E8A-4147-A177-3AD203B41FA5}">
                      <a16:colId xmlns:a16="http://schemas.microsoft.com/office/drawing/2014/main" val="637503991"/>
                    </a:ext>
                  </a:extLst>
                </a:gridCol>
                <a:gridCol w="2032000">
                  <a:extLst>
                    <a:ext uri="{9D8B030D-6E8A-4147-A177-3AD203B41FA5}">
                      <a16:colId xmlns:a16="http://schemas.microsoft.com/office/drawing/2014/main" val="1209793802"/>
                    </a:ext>
                  </a:extLst>
                </a:gridCol>
                <a:gridCol w="2032000">
                  <a:extLst>
                    <a:ext uri="{9D8B030D-6E8A-4147-A177-3AD203B41FA5}">
                      <a16:colId xmlns:a16="http://schemas.microsoft.com/office/drawing/2014/main" val="3308691210"/>
                    </a:ext>
                  </a:extLst>
                </a:gridCol>
              </a:tblGrid>
              <a:tr h="370840">
                <a:tc>
                  <a:txBody>
                    <a:bodyPr/>
                    <a:lstStyle/>
                    <a:p>
                      <a:pPr algn="l" fontAlgn="b"/>
                      <a:r>
                        <a:rPr lang="en-US" sz="1600" b="0" i="0" u="none" strike="noStrike" dirty="0" err="1">
                          <a:solidFill>
                            <a:srgbClr val="000000"/>
                          </a:solidFill>
                          <a:effectLst/>
                          <a:latin typeface="Calibri" panose="020F0502020204030204" pitchFamily="34" charset="0"/>
                        </a:rPr>
                        <a:t>Branch_predictors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_BTBMisspct</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_BranchMispredprc</a:t>
                      </a:r>
                    </a:p>
                  </a:txBody>
                  <a:tcPr marL="6350" marR="6350" marT="6350" marB="0" anchor="b"/>
                </a:tc>
                <a:tc>
                  <a:txBody>
                    <a:bodyPr/>
                    <a:lstStyle/>
                    <a:p>
                      <a:pPr algn="l" fontAlgn="b"/>
                      <a:r>
                        <a:rPr lang="en-US" sz="1600" b="0" i="0" u="none" strike="noStrike" dirty="0">
                          <a:solidFill>
                            <a:srgbClr val="000000"/>
                          </a:solidFill>
                          <a:effectLst/>
                          <a:latin typeface="Calibri" panose="020F0502020204030204" pitchFamily="34" charset="0"/>
                        </a:rPr>
                        <a:t>Weighted Average</a:t>
                      </a:r>
                    </a:p>
                  </a:txBody>
                  <a:tcPr marL="6350" marR="6350" marT="6350" marB="0" anchor="b"/>
                </a:tc>
                <a:extLst>
                  <a:ext uri="{0D108BD9-81ED-4DB2-BD59-A6C34878D82A}">
                    <a16:rowId xmlns:a16="http://schemas.microsoft.com/office/drawing/2014/main" val="3067079861"/>
                  </a:ext>
                </a:extLst>
              </a:tr>
              <a:tr h="370840">
                <a:tc>
                  <a:txBody>
                    <a:bodyPr/>
                    <a:lstStyle/>
                    <a:p>
                      <a:pPr algn="l" fontAlgn="b"/>
                      <a:r>
                        <a:rPr lang="en-US" sz="1600" b="0" i="0" u="none" strike="noStrike">
                          <a:solidFill>
                            <a:srgbClr val="000000"/>
                          </a:solidFill>
                          <a:effectLst/>
                          <a:latin typeface="Calibri" panose="020F0502020204030204" pitchFamily="34" charset="0"/>
                        </a:rPr>
                        <a:t>TournamentBP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4.638237</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4.97113</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0.04337</a:t>
                      </a:r>
                    </a:p>
                  </a:txBody>
                  <a:tcPr marL="6350" marR="6350" marT="6350" marB="0" anchor="b"/>
                </a:tc>
                <a:extLst>
                  <a:ext uri="{0D108BD9-81ED-4DB2-BD59-A6C34878D82A}">
                    <a16:rowId xmlns:a16="http://schemas.microsoft.com/office/drawing/2014/main" val="3008209892"/>
                  </a:ext>
                </a:extLst>
              </a:tr>
              <a:tr h="370840">
                <a:tc>
                  <a:txBody>
                    <a:bodyPr/>
                    <a:lstStyle/>
                    <a:p>
                      <a:pPr algn="l" fontAlgn="b"/>
                      <a:r>
                        <a:rPr lang="en-US" sz="1600" b="0" i="0" u="none" strike="noStrike">
                          <a:solidFill>
                            <a:srgbClr val="000000"/>
                          </a:solidFill>
                          <a:effectLst/>
                          <a:latin typeface="Calibri" panose="020F0502020204030204" pitchFamily="34" charset="0"/>
                        </a:rPr>
                        <a:t>LocalBP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8.522339</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10.201319</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0.011502</a:t>
                      </a:r>
                    </a:p>
                  </a:txBody>
                  <a:tcPr marL="6350" marR="6350" marT="6350" marB="0" anchor="b"/>
                </a:tc>
                <a:extLst>
                  <a:ext uri="{0D108BD9-81ED-4DB2-BD59-A6C34878D82A}">
                    <a16:rowId xmlns:a16="http://schemas.microsoft.com/office/drawing/2014/main" val="2074505947"/>
                  </a:ext>
                </a:extLst>
              </a:tr>
              <a:tr h="370840">
                <a:tc>
                  <a:txBody>
                    <a:bodyPr/>
                    <a:lstStyle/>
                    <a:p>
                      <a:pPr algn="l" fontAlgn="b"/>
                      <a:r>
                        <a:rPr lang="en-US" sz="1600" b="0" i="0" u="none" strike="noStrike">
                          <a:solidFill>
                            <a:srgbClr val="000000"/>
                          </a:solidFill>
                          <a:effectLst/>
                          <a:latin typeface="Calibri" panose="020F0502020204030204" pitchFamily="34" charset="0"/>
                        </a:rPr>
                        <a:t>BiModeBP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2.502668</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5.637332</a:t>
                      </a:r>
                    </a:p>
                  </a:txBody>
                  <a:tcPr marL="6350" marR="6350" marT="6350" marB="0" anchor="b"/>
                </a:tc>
                <a:tc>
                  <a:txBody>
                    <a:bodyPr/>
                    <a:lstStyle/>
                    <a:p>
                      <a:pPr algn="r" fontAlgn="b"/>
                      <a:r>
                        <a:rPr lang="en-US" sz="1600" b="0" i="0" u="none" strike="noStrike" dirty="0">
                          <a:solidFill>
                            <a:srgbClr val="000000"/>
                          </a:solidFill>
                          <a:effectLst/>
                          <a:latin typeface="Calibri" panose="020F0502020204030204" pitchFamily="34" charset="0"/>
                        </a:rPr>
                        <a:t>0.07088</a:t>
                      </a:r>
                    </a:p>
                  </a:txBody>
                  <a:tcPr marL="6350" marR="6350" marT="6350" marB="0" anchor="b"/>
                </a:tc>
                <a:extLst>
                  <a:ext uri="{0D108BD9-81ED-4DB2-BD59-A6C34878D82A}">
                    <a16:rowId xmlns:a16="http://schemas.microsoft.com/office/drawing/2014/main" val="1217239976"/>
                  </a:ext>
                </a:extLst>
              </a:tr>
            </a:tbl>
          </a:graphicData>
        </a:graphic>
      </p:graphicFrame>
      <p:graphicFrame>
        <p:nvGraphicFramePr>
          <p:cNvPr id="5" name="Chart 4">
            <a:extLst>
              <a:ext uri="{FF2B5EF4-FFF2-40B4-BE49-F238E27FC236}">
                <a16:creationId xmlns:a16="http://schemas.microsoft.com/office/drawing/2014/main" id="{A4729BBF-9745-E7FE-E396-825E045CCD7A}"/>
              </a:ext>
            </a:extLst>
          </p:cNvPr>
          <p:cNvGraphicFramePr>
            <a:graphicFrameLocks/>
          </p:cNvGraphicFramePr>
          <p:nvPr>
            <p:extLst>
              <p:ext uri="{D42A27DB-BD31-4B8C-83A1-F6EECF244321}">
                <p14:modId xmlns:p14="http://schemas.microsoft.com/office/powerpoint/2010/main" val="350096766"/>
              </p:ext>
            </p:extLst>
          </p:nvPr>
        </p:nvGraphicFramePr>
        <p:xfrm>
          <a:off x="431800" y="3970337"/>
          <a:ext cx="5457825" cy="278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31C04C15-53D1-9989-50B7-22CD28FE00E5}"/>
              </a:ext>
            </a:extLst>
          </p:cNvPr>
          <p:cNvGraphicFramePr>
            <a:graphicFrameLocks/>
          </p:cNvGraphicFramePr>
          <p:nvPr>
            <p:extLst>
              <p:ext uri="{D42A27DB-BD31-4B8C-83A1-F6EECF244321}">
                <p14:modId xmlns:p14="http://schemas.microsoft.com/office/powerpoint/2010/main" val="1764218399"/>
              </p:ext>
            </p:extLst>
          </p:nvPr>
        </p:nvGraphicFramePr>
        <p:xfrm>
          <a:off x="5889625" y="3992562"/>
          <a:ext cx="5464175" cy="2759075"/>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A6A8CD6D-A6F6-6212-5356-86F4FDD377E8}"/>
              </a:ext>
            </a:extLst>
          </p:cNvPr>
          <p:cNvPicPr>
            <a:picLocks/>
          </p:cNvPicPr>
          <p:nvPr/>
        </p:nvPicPr>
        <p:blipFill>
          <a:blip r:embed="rId4"/>
          <a:stretch>
            <a:fillRect/>
          </a:stretch>
        </p:blipFill>
        <p:spPr>
          <a:xfrm>
            <a:off x="3867171" y="3188418"/>
            <a:ext cx="3023486" cy="528688"/>
          </a:xfrm>
          <a:prstGeom prst="rect">
            <a:avLst/>
          </a:prstGeom>
        </p:spPr>
      </p:pic>
    </p:spTree>
    <p:extLst>
      <p:ext uri="{BB962C8B-B14F-4D97-AF65-F5344CB8AC3E}">
        <p14:creationId xmlns:p14="http://schemas.microsoft.com/office/powerpoint/2010/main" val="2514452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B602AA-D39D-0079-3C17-C7B3BB96FB61}"/>
              </a:ext>
            </a:extLst>
          </p:cNvPr>
          <p:cNvSpPr>
            <a:spLocks noGrp="1"/>
          </p:cNvSpPr>
          <p:nvPr>
            <p:ph idx="1"/>
          </p:nvPr>
        </p:nvSpPr>
        <p:spPr>
          <a:xfrm>
            <a:off x="838200" y="723900"/>
            <a:ext cx="10515600" cy="5448300"/>
          </a:xfrm>
        </p:spPr>
        <p:txBody>
          <a:bodyPr/>
          <a:lstStyle/>
          <a:p>
            <a:r>
              <a:rPr lang="en-US" b="1" dirty="0">
                <a:latin typeface="Calibri" panose="020F0502020204030204" pitchFamily="34" charset="0"/>
                <a:cs typeface="Calibri" panose="020F0502020204030204" pitchFamily="34" charset="0"/>
              </a:rPr>
              <a:t>456.hmmer</a:t>
            </a:r>
          </a:p>
        </p:txBody>
      </p:sp>
      <p:graphicFrame>
        <p:nvGraphicFramePr>
          <p:cNvPr id="4" name="Table 4">
            <a:extLst>
              <a:ext uri="{FF2B5EF4-FFF2-40B4-BE49-F238E27FC236}">
                <a16:creationId xmlns:a16="http://schemas.microsoft.com/office/drawing/2014/main" id="{B86BAB7C-6712-B7C0-34AB-4489CF6A903B}"/>
              </a:ext>
            </a:extLst>
          </p:cNvPr>
          <p:cNvGraphicFramePr>
            <a:graphicFrameLocks noGrp="1"/>
          </p:cNvGraphicFramePr>
          <p:nvPr>
            <p:extLst>
              <p:ext uri="{D42A27DB-BD31-4B8C-83A1-F6EECF244321}">
                <p14:modId xmlns:p14="http://schemas.microsoft.com/office/powerpoint/2010/main" val="876580473"/>
              </p:ext>
            </p:extLst>
          </p:nvPr>
        </p:nvGraphicFramePr>
        <p:xfrm>
          <a:off x="1127125" y="1421765"/>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05066508"/>
                    </a:ext>
                  </a:extLst>
                </a:gridCol>
                <a:gridCol w="2032000">
                  <a:extLst>
                    <a:ext uri="{9D8B030D-6E8A-4147-A177-3AD203B41FA5}">
                      <a16:colId xmlns:a16="http://schemas.microsoft.com/office/drawing/2014/main" val="3981414610"/>
                    </a:ext>
                  </a:extLst>
                </a:gridCol>
                <a:gridCol w="2032000">
                  <a:extLst>
                    <a:ext uri="{9D8B030D-6E8A-4147-A177-3AD203B41FA5}">
                      <a16:colId xmlns:a16="http://schemas.microsoft.com/office/drawing/2014/main" val="3723581426"/>
                    </a:ext>
                  </a:extLst>
                </a:gridCol>
                <a:gridCol w="2032000">
                  <a:extLst>
                    <a:ext uri="{9D8B030D-6E8A-4147-A177-3AD203B41FA5}">
                      <a16:colId xmlns:a16="http://schemas.microsoft.com/office/drawing/2014/main" val="1488842349"/>
                    </a:ext>
                  </a:extLst>
                </a:gridCol>
              </a:tblGrid>
              <a:tr h="370840">
                <a:tc>
                  <a:txBody>
                    <a:bodyPr/>
                    <a:lstStyle/>
                    <a:p>
                      <a:pPr algn="l" fontAlgn="b"/>
                      <a:r>
                        <a:rPr lang="en-US" sz="1600" b="0" i="0" u="none" strike="noStrike" dirty="0" err="1">
                          <a:solidFill>
                            <a:srgbClr val="000000"/>
                          </a:solidFill>
                          <a:effectLst/>
                          <a:latin typeface="Calibri" panose="020F0502020204030204" pitchFamily="34" charset="0"/>
                        </a:rPr>
                        <a:t>Branch_predictors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dirty="0">
                          <a:solidFill>
                            <a:srgbClr val="000000"/>
                          </a:solidFill>
                          <a:effectLst/>
                          <a:latin typeface="Calibri" panose="020F0502020204030204" pitchFamily="34" charset="0"/>
                        </a:rPr>
                        <a:t>_</a:t>
                      </a:r>
                      <a:r>
                        <a:rPr lang="en-US" sz="1600" b="0" i="0" u="none" strike="noStrike" dirty="0" err="1">
                          <a:solidFill>
                            <a:srgbClr val="000000"/>
                          </a:solidFill>
                          <a:effectLst/>
                          <a:latin typeface="Calibri" panose="020F0502020204030204" pitchFamily="34" charset="0"/>
                        </a:rPr>
                        <a:t>BTBMisspct</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_BranchMispredprc</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Weighted Average</a:t>
                      </a:r>
                    </a:p>
                  </a:txBody>
                  <a:tcPr marL="6350" marR="6350" marT="6350" marB="0" anchor="b"/>
                </a:tc>
                <a:extLst>
                  <a:ext uri="{0D108BD9-81ED-4DB2-BD59-A6C34878D82A}">
                    <a16:rowId xmlns:a16="http://schemas.microsoft.com/office/drawing/2014/main" val="3252049882"/>
                  </a:ext>
                </a:extLst>
              </a:tr>
              <a:tr h="370840">
                <a:tc>
                  <a:txBody>
                    <a:bodyPr/>
                    <a:lstStyle/>
                    <a:p>
                      <a:pPr algn="l" fontAlgn="b"/>
                      <a:r>
                        <a:rPr lang="en-US" sz="1600" b="0" i="0" u="none" strike="noStrike">
                          <a:solidFill>
                            <a:srgbClr val="000000"/>
                          </a:solidFill>
                          <a:effectLst/>
                          <a:latin typeface="Calibri" panose="020F0502020204030204" pitchFamily="34" charset="0"/>
                        </a:rPr>
                        <a:t>TournamentBP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1.076381</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9.414638</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0.098680275</a:t>
                      </a:r>
                    </a:p>
                  </a:txBody>
                  <a:tcPr marL="6350" marR="6350" marT="6350" marB="0" anchor="b"/>
                </a:tc>
                <a:extLst>
                  <a:ext uri="{0D108BD9-81ED-4DB2-BD59-A6C34878D82A}">
                    <a16:rowId xmlns:a16="http://schemas.microsoft.com/office/drawing/2014/main" val="4255435796"/>
                  </a:ext>
                </a:extLst>
              </a:tr>
              <a:tr h="370840">
                <a:tc>
                  <a:txBody>
                    <a:bodyPr/>
                    <a:lstStyle/>
                    <a:p>
                      <a:pPr algn="l" fontAlgn="b"/>
                      <a:r>
                        <a:rPr lang="en-US" sz="1600" b="0" i="0" u="none" strike="noStrike" dirty="0" err="1">
                          <a:solidFill>
                            <a:srgbClr val="000000"/>
                          </a:solidFill>
                          <a:effectLst/>
                          <a:latin typeface="Calibri" panose="020F0502020204030204" pitchFamily="34" charset="0"/>
                        </a:rPr>
                        <a:t>LocalBP</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2.484624</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14.405269</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0.027939456</a:t>
                      </a:r>
                    </a:p>
                  </a:txBody>
                  <a:tcPr marL="6350" marR="6350" marT="6350" marB="0" anchor="b"/>
                </a:tc>
                <a:extLst>
                  <a:ext uri="{0D108BD9-81ED-4DB2-BD59-A6C34878D82A}">
                    <a16:rowId xmlns:a16="http://schemas.microsoft.com/office/drawing/2014/main" val="3957995708"/>
                  </a:ext>
                </a:extLst>
              </a:tr>
              <a:tr h="370840">
                <a:tc>
                  <a:txBody>
                    <a:bodyPr/>
                    <a:lstStyle/>
                    <a:p>
                      <a:pPr algn="l" fontAlgn="b"/>
                      <a:r>
                        <a:rPr lang="en-US" sz="1600" b="0" i="0" u="none" strike="noStrike">
                          <a:solidFill>
                            <a:srgbClr val="000000"/>
                          </a:solidFill>
                          <a:effectLst/>
                          <a:latin typeface="Calibri" panose="020F0502020204030204" pitchFamily="34" charset="0"/>
                        </a:rPr>
                        <a:t>BiModeBP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0.837032</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10.591725</a:t>
                      </a:r>
                    </a:p>
                  </a:txBody>
                  <a:tcPr marL="6350" marR="6350" marT="6350" marB="0" anchor="b"/>
                </a:tc>
                <a:tc>
                  <a:txBody>
                    <a:bodyPr/>
                    <a:lstStyle/>
                    <a:p>
                      <a:pPr algn="r" fontAlgn="b"/>
                      <a:r>
                        <a:rPr lang="en-US" sz="1600" b="0" i="0" u="none" strike="noStrike" dirty="0">
                          <a:solidFill>
                            <a:srgbClr val="000000"/>
                          </a:solidFill>
                          <a:effectLst/>
                          <a:latin typeface="Calibri" panose="020F0502020204030204" pitchFamily="34" charset="0"/>
                        </a:rPr>
                        <a:t>0.112795362</a:t>
                      </a:r>
                    </a:p>
                  </a:txBody>
                  <a:tcPr marL="6350" marR="6350" marT="6350" marB="0" anchor="b"/>
                </a:tc>
                <a:extLst>
                  <a:ext uri="{0D108BD9-81ED-4DB2-BD59-A6C34878D82A}">
                    <a16:rowId xmlns:a16="http://schemas.microsoft.com/office/drawing/2014/main" val="1730730884"/>
                  </a:ext>
                </a:extLst>
              </a:tr>
            </a:tbl>
          </a:graphicData>
        </a:graphic>
      </p:graphicFrame>
      <p:graphicFrame>
        <p:nvGraphicFramePr>
          <p:cNvPr id="5" name="Chart 4">
            <a:extLst>
              <a:ext uri="{FF2B5EF4-FFF2-40B4-BE49-F238E27FC236}">
                <a16:creationId xmlns:a16="http://schemas.microsoft.com/office/drawing/2014/main" id="{C057D5B6-CED2-91D2-2C7C-D322803F0BE0}"/>
              </a:ext>
            </a:extLst>
          </p:cNvPr>
          <p:cNvGraphicFramePr>
            <a:graphicFrameLocks/>
          </p:cNvGraphicFramePr>
          <p:nvPr>
            <p:extLst>
              <p:ext uri="{D42A27DB-BD31-4B8C-83A1-F6EECF244321}">
                <p14:modId xmlns:p14="http://schemas.microsoft.com/office/powerpoint/2010/main" val="1450252955"/>
              </p:ext>
            </p:extLst>
          </p:nvPr>
        </p:nvGraphicFramePr>
        <p:xfrm>
          <a:off x="349250" y="4104640"/>
          <a:ext cx="5495925" cy="2765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2795ECD2-9E7F-5087-FB6B-277159B3B876}"/>
              </a:ext>
            </a:extLst>
          </p:cNvPr>
          <p:cNvGraphicFramePr>
            <a:graphicFrameLocks/>
          </p:cNvGraphicFramePr>
          <p:nvPr>
            <p:extLst>
              <p:ext uri="{D42A27DB-BD31-4B8C-83A1-F6EECF244321}">
                <p14:modId xmlns:p14="http://schemas.microsoft.com/office/powerpoint/2010/main" val="3925434111"/>
              </p:ext>
            </p:extLst>
          </p:nvPr>
        </p:nvGraphicFramePr>
        <p:xfrm>
          <a:off x="5970587" y="4104640"/>
          <a:ext cx="5508625" cy="2765425"/>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9EA590E0-6CE4-0371-2149-B6FACA83199E}"/>
              </a:ext>
            </a:extLst>
          </p:cNvPr>
          <p:cNvPicPr>
            <a:picLocks/>
          </p:cNvPicPr>
          <p:nvPr/>
        </p:nvPicPr>
        <p:blipFill>
          <a:blip r:embed="rId4"/>
          <a:stretch>
            <a:fillRect/>
          </a:stretch>
        </p:blipFill>
        <p:spPr>
          <a:xfrm>
            <a:off x="3790971" y="3240538"/>
            <a:ext cx="3023486" cy="528688"/>
          </a:xfrm>
          <a:prstGeom prst="rect">
            <a:avLst/>
          </a:prstGeom>
        </p:spPr>
      </p:pic>
    </p:spTree>
    <p:extLst>
      <p:ext uri="{BB962C8B-B14F-4D97-AF65-F5344CB8AC3E}">
        <p14:creationId xmlns:p14="http://schemas.microsoft.com/office/powerpoint/2010/main" val="169283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F77E3F-BDCE-2F0B-CE46-9C7AE7865259}"/>
              </a:ext>
            </a:extLst>
          </p:cNvPr>
          <p:cNvSpPr>
            <a:spLocks noGrp="1"/>
          </p:cNvSpPr>
          <p:nvPr>
            <p:ph idx="1"/>
          </p:nvPr>
        </p:nvSpPr>
        <p:spPr>
          <a:xfrm>
            <a:off x="838200" y="552450"/>
            <a:ext cx="10515600" cy="5419725"/>
          </a:xfrm>
        </p:spPr>
        <p:txBody>
          <a:bodyPr/>
          <a:lstStyle/>
          <a:p>
            <a:r>
              <a:rPr lang="en-US" b="1" dirty="0">
                <a:latin typeface="Calibri" panose="020F0502020204030204" pitchFamily="34" charset="0"/>
                <a:cs typeface="Calibri" panose="020F0502020204030204" pitchFamily="34" charset="0"/>
              </a:rPr>
              <a:t>458.sjeng</a:t>
            </a:r>
          </a:p>
          <a:p>
            <a:endParaRPr lang="en-US"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1E9A24E4-CACC-18A6-D9D5-E1E66BE2B06D}"/>
              </a:ext>
            </a:extLst>
          </p:cNvPr>
          <p:cNvGraphicFramePr>
            <a:graphicFrameLocks noGrp="1"/>
          </p:cNvGraphicFramePr>
          <p:nvPr>
            <p:extLst>
              <p:ext uri="{D42A27DB-BD31-4B8C-83A1-F6EECF244321}">
                <p14:modId xmlns:p14="http://schemas.microsoft.com/office/powerpoint/2010/main" val="3403191238"/>
              </p:ext>
            </p:extLst>
          </p:nvPr>
        </p:nvGraphicFramePr>
        <p:xfrm>
          <a:off x="1212850" y="127211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88783681"/>
                    </a:ext>
                  </a:extLst>
                </a:gridCol>
                <a:gridCol w="2032000">
                  <a:extLst>
                    <a:ext uri="{9D8B030D-6E8A-4147-A177-3AD203B41FA5}">
                      <a16:colId xmlns:a16="http://schemas.microsoft.com/office/drawing/2014/main" val="1579813052"/>
                    </a:ext>
                  </a:extLst>
                </a:gridCol>
                <a:gridCol w="2032000">
                  <a:extLst>
                    <a:ext uri="{9D8B030D-6E8A-4147-A177-3AD203B41FA5}">
                      <a16:colId xmlns:a16="http://schemas.microsoft.com/office/drawing/2014/main" val="918163649"/>
                    </a:ext>
                  </a:extLst>
                </a:gridCol>
                <a:gridCol w="2032000">
                  <a:extLst>
                    <a:ext uri="{9D8B030D-6E8A-4147-A177-3AD203B41FA5}">
                      <a16:colId xmlns:a16="http://schemas.microsoft.com/office/drawing/2014/main" val="2660612836"/>
                    </a:ext>
                  </a:extLst>
                </a:gridCol>
              </a:tblGrid>
              <a:tr h="370840">
                <a:tc>
                  <a:txBody>
                    <a:bodyPr/>
                    <a:lstStyle/>
                    <a:p>
                      <a:pPr algn="l" fontAlgn="b"/>
                      <a:r>
                        <a:rPr lang="en-US" sz="1600" b="0" i="0" u="none" strike="noStrike" dirty="0" err="1">
                          <a:solidFill>
                            <a:srgbClr val="000000"/>
                          </a:solidFill>
                          <a:effectLst/>
                          <a:latin typeface="Calibri" panose="020F0502020204030204" pitchFamily="34" charset="0"/>
                        </a:rPr>
                        <a:t>Branch_predictors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_BTBMisspct</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_BranchMispredprc</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Weighted Avg</a:t>
                      </a:r>
                    </a:p>
                  </a:txBody>
                  <a:tcPr marL="6350" marR="6350" marT="6350" marB="0" anchor="b"/>
                </a:tc>
                <a:extLst>
                  <a:ext uri="{0D108BD9-81ED-4DB2-BD59-A6C34878D82A}">
                    <a16:rowId xmlns:a16="http://schemas.microsoft.com/office/drawing/2014/main" val="1434660879"/>
                  </a:ext>
                </a:extLst>
              </a:tr>
              <a:tr h="370840">
                <a:tc>
                  <a:txBody>
                    <a:bodyPr/>
                    <a:lstStyle/>
                    <a:p>
                      <a:pPr algn="l" fontAlgn="b"/>
                      <a:r>
                        <a:rPr lang="en-US" sz="1600" b="0" i="0" u="none" strike="noStrike">
                          <a:solidFill>
                            <a:srgbClr val="000000"/>
                          </a:solidFill>
                          <a:effectLst/>
                          <a:latin typeface="Calibri" panose="020F0502020204030204" pitchFamily="34" charset="0"/>
                        </a:rPr>
                        <a:t>TournamentBP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4.779572</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9.794787</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0.021360725</a:t>
                      </a:r>
                    </a:p>
                  </a:txBody>
                  <a:tcPr marL="6350" marR="6350" marT="6350" marB="0" anchor="b"/>
                </a:tc>
                <a:extLst>
                  <a:ext uri="{0D108BD9-81ED-4DB2-BD59-A6C34878D82A}">
                    <a16:rowId xmlns:a16="http://schemas.microsoft.com/office/drawing/2014/main" val="1511000707"/>
                  </a:ext>
                </a:extLst>
              </a:tr>
              <a:tr h="370840">
                <a:tc>
                  <a:txBody>
                    <a:bodyPr/>
                    <a:lstStyle/>
                    <a:p>
                      <a:pPr algn="l" fontAlgn="b"/>
                      <a:r>
                        <a:rPr lang="en-US" sz="1600" b="0" i="0" u="none" strike="noStrike">
                          <a:solidFill>
                            <a:srgbClr val="000000"/>
                          </a:solidFill>
                          <a:effectLst/>
                          <a:latin typeface="Calibri" panose="020F0502020204030204" pitchFamily="34" charset="0"/>
                        </a:rPr>
                        <a:t>LocalBP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9.301345</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14.386075</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0.007473292</a:t>
                      </a:r>
                    </a:p>
                  </a:txBody>
                  <a:tcPr marL="6350" marR="6350" marT="6350" marB="0" anchor="b"/>
                </a:tc>
                <a:extLst>
                  <a:ext uri="{0D108BD9-81ED-4DB2-BD59-A6C34878D82A}">
                    <a16:rowId xmlns:a16="http://schemas.microsoft.com/office/drawing/2014/main" val="4026206138"/>
                  </a:ext>
                </a:extLst>
              </a:tr>
              <a:tr h="370840">
                <a:tc>
                  <a:txBody>
                    <a:bodyPr/>
                    <a:lstStyle/>
                    <a:p>
                      <a:pPr algn="l" fontAlgn="b"/>
                      <a:r>
                        <a:rPr lang="en-US" sz="1600" b="0" i="0" u="none" strike="noStrike">
                          <a:solidFill>
                            <a:srgbClr val="000000"/>
                          </a:solidFill>
                          <a:effectLst/>
                          <a:latin typeface="Calibri" panose="020F0502020204030204" pitchFamily="34" charset="0"/>
                        </a:rPr>
                        <a:t>BiModeBP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7.102563</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10.217297</a:t>
                      </a:r>
                    </a:p>
                  </a:txBody>
                  <a:tcPr marL="6350" marR="6350" marT="6350" marB="0" anchor="b"/>
                </a:tc>
                <a:tc>
                  <a:txBody>
                    <a:bodyPr/>
                    <a:lstStyle/>
                    <a:p>
                      <a:pPr algn="r" fontAlgn="b"/>
                      <a:r>
                        <a:rPr lang="en-US" sz="1600" b="0" i="0" u="none" strike="noStrike" dirty="0">
                          <a:solidFill>
                            <a:srgbClr val="000000"/>
                          </a:solidFill>
                          <a:effectLst/>
                          <a:latin typeface="Calibri" panose="020F0502020204030204" pitchFamily="34" charset="0"/>
                        </a:rPr>
                        <a:t>0.01377999</a:t>
                      </a:r>
                    </a:p>
                  </a:txBody>
                  <a:tcPr marL="6350" marR="6350" marT="6350" marB="0" anchor="b"/>
                </a:tc>
                <a:extLst>
                  <a:ext uri="{0D108BD9-81ED-4DB2-BD59-A6C34878D82A}">
                    <a16:rowId xmlns:a16="http://schemas.microsoft.com/office/drawing/2014/main" val="3491397800"/>
                  </a:ext>
                </a:extLst>
              </a:tr>
            </a:tbl>
          </a:graphicData>
        </a:graphic>
      </p:graphicFrame>
      <p:graphicFrame>
        <p:nvGraphicFramePr>
          <p:cNvPr id="5" name="Chart 4">
            <a:extLst>
              <a:ext uri="{FF2B5EF4-FFF2-40B4-BE49-F238E27FC236}">
                <a16:creationId xmlns:a16="http://schemas.microsoft.com/office/drawing/2014/main" id="{D69016B4-E9E4-83D2-954B-E1623FE64D19}"/>
              </a:ext>
            </a:extLst>
          </p:cNvPr>
          <p:cNvGraphicFramePr>
            <a:graphicFrameLocks/>
          </p:cNvGraphicFramePr>
          <p:nvPr>
            <p:extLst>
              <p:ext uri="{D42A27DB-BD31-4B8C-83A1-F6EECF244321}">
                <p14:modId xmlns:p14="http://schemas.microsoft.com/office/powerpoint/2010/main" val="1656804828"/>
              </p:ext>
            </p:extLst>
          </p:nvPr>
        </p:nvGraphicFramePr>
        <p:xfrm>
          <a:off x="423862" y="4102525"/>
          <a:ext cx="547687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446CE8F-C9C5-CB5A-1E34-E36BF047392F}"/>
              </a:ext>
            </a:extLst>
          </p:cNvPr>
          <p:cNvGraphicFramePr>
            <a:graphicFrameLocks/>
          </p:cNvGraphicFramePr>
          <p:nvPr>
            <p:extLst>
              <p:ext uri="{D42A27DB-BD31-4B8C-83A1-F6EECF244321}">
                <p14:modId xmlns:p14="http://schemas.microsoft.com/office/powerpoint/2010/main" val="2400871866"/>
              </p:ext>
            </p:extLst>
          </p:nvPr>
        </p:nvGraphicFramePr>
        <p:xfrm>
          <a:off x="6399212" y="4093000"/>
          <a:ext cx="5470525" cy="2752725"/>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1F07697C-CFC4-409B-E89B-F79694C93F8E}"/>
              </a:ext>
            </a:extLst>
          </p:cNvPr>
          <p:cNvPicPr>
            <a:picLocks/>
          </p:cNvPicPr>
          <p:nvPr/>
        </p:nvPicPr>
        <p:blipFill>
          <a:blip r:embed="rId4"/>
          <a:stretch>
            <a:fillRect/>
          </a:stretch>
        </p:blipFill>
        <p:spPr>
          <a:xfrm>
            <a:off x="4161085" y="3228975"/>
            <a:ext cx="3023486" cy="528688"/>
          </a:xfrm>
          <a:prstGeom prst="rect">
            <a:avLst/>
          </a:prstGeom>
        </p:spPr>
      </p:pic>
    </p:spTree>
    <p:extLst>
      <p:ext uri="{BB962C8B-B14F-4D97-AF65-F5344CB8AC3E}">
        <p14:creationId xmlns:p14="http://schemas.microsoft.com/office/powerpoint/2010/main" val="100475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B78C7-A468-3C4A-8C3F-D731DE5B6766}"/>
              </a:ext>
            </a:extLst>
          </p:cNvPr>
          <p:cNvSpPr>
            <a:spLocks noGrp="1"/>
          </p:cNvSpPr>
          <p:nvPr>
            <p:ph idx="1"/>
          </p:nvPr>
        </p:nvSpPr>
        <p:spPr>
          <a:xfrm>
            <a:off x="838200" y="609600"/>
            <a:ext cx="10515600" cy="5562600"/>
          </a:xfrm>
        </p:spPr>
        <p:txBody>
          <a:bodyPr/>
          <a:lstStyle/>
          <a:p>
            <a:r>
              <a:rPr lang="en-US" b="1" dirty="0">
                <a:latin typeface="Calibri" panose="020F0502020204030204" pitchFamily="34" charset="0"/>
                <a:cs typeface="Calibri" panose="020F0502020204030204" pitchFamily="34" charset="0"/>
              </a:rPr>
              <a:t>470.lbm</a:t>
            </a:r>
          </a:p>
          <a:p>
            <a:endParaRPr lang="en-US"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48542690-10B0-14A3-E1F2-B7D84425F7D7}"/>
              </a:ext>
            </a:extLst>
          </p:cNvPr>
          <p:cNvGraphicFramePr>
            <a:graphicFrameLocks noGrp="1"/>
          </p:cNvGraphicFramePr>
          <p:nvPr>
            <p:extLst>
              <p:ext uri="{D42A27DB-BD31-4B8C-83A1-F6EECF244321}">
                <p14:modId xmlns:p14="http://schemas.microsoft.com/office/powerpoint/2010/main" val="3916067623"/>
              </p:ext>
            </p:extLst>
          </p:nvPr>
        </p:nvGraphicFramePr>
        <p:xfrm>
          <a:off x="1174750" y="12149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2115532"/>
                    </a:ext>
                  </a:extLst>
                </a:gridCol>
                <a:gridCol w="2032000">
                  <a:extLst>
                    <a:ext uri="{9D8B030D-6E8A-4147-A177-3AD203B41FA5}">
                      <a16:colId xmlns:a16="http://schemas.microsoft.com/office/drawing/2014/main" val="1185881637"/>
                    </a:ext>
                  </a:extLst>
                </a:gridCol>
                <a:gridCol w="2032000">
                  <a:extLst>
                    <a:ext uri="{9D8B030D-6E8A-4147-A177-3AD203B41FA5}">
                      <a16:colId xmlns:a16="http://schemas.microsoft.com/office/drawing/2014/main" val="4270199771"/>
                    </a:ext>
                  </a:extLst>
                </a:gridCol>
                <a:gridCol w="2032000">
                  <a:extLst>
                    <a:ext uri="{9D8B030D-6E8A-4147-A177-3AD203B41FA5}">
                      <a16:colId xmlns:a16="http://schemas.microsoft.com/office/drawing/2014/main" val="2446536063"/>
                    </a:ext>
                  </a:extLst>
                </a:gridCol>
              </a:tblGrid>
              <a:tr h="370840">
                <a:tc>
                  <a:txBody>
                    <a:bodyPr/>
                    <a:lstStyle/>
                    <a:p>
                      <a:pPr algn="l" fontAlgn="b"/>
                      <a:r>
                        <a:rPr lang="en-US" sz="1600" b="0" i="0" u="none" strike="noStrike" dirty="0" err="1">
                          <a:solidFill>
                            <a:srgbClr val="000000"/>
                          </a:solidFill>
                          <a:effectLst/>
                          <a:latin typeface="Calibri" panose="020F0502020204030204" pitchFamily="34" charset="0"/>
                        </a:rPr>
                        <a:t>Branch_predictors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_BTBMisspct</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_BranchMispredprc</a:t>
                      </a:r>
                    </a:p>
                  </a:txBody>
                  <a:tcPr marL="6350" marR="6350" marT="6350" marB="0" anchor="b"/>
                </a:tc>
                <a:tc>
                  <a:txBody>
                    <a:bodyPr/>
                    <a:lstStyle/>
                    <a:p>
                      <a:pPr algn="l" fontAlgn="b"/>
                      <a:r>
                        <a:rPr lang="en-US" sz="1600" b="0" i="0" u="none" strike="noStrike">
                          <a:solidFill>
                            <a:srgbClr val="000000"/>
                          </a:solidFill>
                          <a:effectLst/>
                          <a:latin typeface="Calibri" panose="020F0502020204030204" pitchFamily="34" charset="0"/>
                        </a:rPr>
                        <a:t>Weighted Average</a:t>
                      </a:r>
                    </a:p>
                  </a:txBody>
                  <a:tcPr marL="6350" marR="6350" marT="6350" marB="0" anchor="b"/>
                </a:tc>
                <a:extLst>
                  <a:ext uri="{0D108BD9-81ED-4DB2-BD59-A6C34878D82A}">
                    <a16:rowId xmlns:a16="http://schemas.microsoft.com/office/drawing/2014/main" val="984589758"/>
                  </a:ext>
                </a:extLst>
              </a:tr>
              <a:tr h="370840">
                <a:tc>
                  <a:txBody>
                    <a:bodyPr/>
                    <a:lstStyle/>
                    <a:p>
                      <a:pPr algn="l" fontAlgn="b"/>
                      <a:r>
                        <a:rPr lang="en-US" sz="1600" b="0" i="0" u="none" strike="noStrike">
                          <a:solidFill>
                            <a:srgbClr val="000000"/>
                          </a:solidFill>
                          <a:effectLst/>
                          <a:latin typeface="Calibri" panose="020F0502020204030204" pitchFamily="34" charset="0"/>
                        </a:rPr>
                        <a:t>TournamentBP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46.465237</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0.648239</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0.033199893</a:t>
                      </a:r>
                    </a:p>
                  </a:txBody>
                  <a:tcPr marL="6350" marR="6350" marT="6350" marB="0" anchor="b"/>
                </a:tc>
                <a:extLst>
                  <a:ext uri="{0D108BD9-81ED-4DB2-BD59-A6C34878D82A}">
                    <a16:rowId xmlns:a16="http://schemas.microsoft.com/office/drawing/2014/main" val="4016094045"/>
                  </a:ext>
                </a:extLst>
              </a:tr>
              <a:tr h="370840">
                <a:tc>
                  <a:txBody>
                    <a:bodyPr/>
                    <a:lstStyle/>
                    <a:p>
                      <a:pPr algn="l" fontAlgn="b"/>
                      <a:r>
                        <a:rPr lang="en-US" sz="1600" b="0" i="0" u="none" strike="noStrike">
                          <a:solidFill>
                            <a:srgbClr val="000000"/>
                          </a:solidFill>
                          <a:effectLst/>
                          <a:latin typeface="Calibri" panose="020F0502020204030204" pitchFamily="34" charset="0"/>
                        </a:rPr>
                        <a:t>LocalBP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22.490235</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0.595286</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0.074693075</a:t>
                      </a:r>
                    </a:p>
                  </a:txBody>
                  <a:tcPr marL="6350" marR="6350" marT="6350" marB="0" anchor="b"/>
                </a:tc>
                <a:extLst>
                  <a:ext uri="{0D108BD9-81ED-4DB2-BD59-A6C34878D82A}">
                    <a16:rowId xmlns:a16="http://schemas.microsoft.com/office/drawing/2014/main" val="2037532303"/>
                  </a:ext>
                </a:extLst>
              </a:tr>
              <a:tr h="370840">
                <a:tc>
                  <a:txBody>
                    <a:bodyPr/>
                    <a:lstStyle/>
                    <a:p>
                      <a:pPr algn="l" fontAlgn="b"/>
                      <a:r>
                        <a:rPr lang="en-US" sz="1600" b="0" i="0" u="none" strike="noStrike">
                          <a:solidFill>
                            <a:srgbClr val="000000"/>
                          </a:solidFill>
                          <a:effectLst/>
                          <a:latin typeface="Calibri" panose="020F0502020204030204" pitchFamily="34" charset="0"/>
                        </a:rPr>
                        <a:t>BiModeBP</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0.145697</a:t>
                      </a:r>
                    </a:p>
                  </a:txBody>
                  <a:tcPr marL="6350" marR="6350" marT="6350" marB="0" anchor="b"/>
                </a:tc>
                <a:tc>
                  <a:txBody>
                    <a:bodyPr/>
                    <a:lstStyle/>
                    <a:p>
                      <a:pPr algn="r" fontAlgn="b"/>
                      <a:r>
                        <a:rPr lang="en-US" sz="1600" b="0" i="0" u="none" strike="noStrike">
                          <a:solidFill>
                            <a:srgbClr val="000000"/>
                          </a:solidFill>
                          <a:effectLst/>
                          <a:latin typeface="Calibri" panose="020F0502020204030204" pitchFamily="34" charset="0"/>
                        </a:rPr>
                        <a:t>0.81194</a:t>
                      </a:r>
                    </a:p>
                  </a:txBody>
                  <a:tcPr marL="6350" marR="6350" marT="6350" marB="0" anchor="b"/>
                </a:tc>
                <a:tc>
                  <a:txBody>
                    <a:bodyPr/>
                    <a:lstStyle/>
                    <a:p>
                      <a:pPr algn="r" fontAlgn="b"/>
                      <a:r>
                        <a:rPr lang="en-US" sz="1600" b="0" i="0" u="none" strike="noStrike" dirty="0">
                          <a:solidFill>
                            <a:srgbClr val="000000"/>
                          </a:solidFill>
                          <a:effectLst/>
                          <a:latin typeface="Calibri" panose="020F0502020204030204" pitchFamily="34" charset="0"/>
                        </a:rPr>
                        <a:t>8.453283869</a:t>
                      </a:r>
                    </a:p>
                  </a:txBody>
                  <a:tcPr marL="6350" marR="6350" marT="6350" marB="0" anchor="b"/>
                </a:tc>
                <a:extLst>
                  <a:ext uri="{0D108BD9-81ED-4DB2-BD59-A6C34878D82A}">
                    <a16:rowId xmlns:a16="http://schemas.microsoft.com/office/drawing/2014/main" val="71789013"/>
                  </a:ext>
                </a:extLst>
              </a:tr>
            </a:tbl>
          </a:graphicData>
        </a:graphic>
      </p:graphicFrame>
      <p:graphicFrame>
        <p:nvGraphicFramePr>
          <p:cNvPr id="5" name="Chart 4">
            <a:extLst>
              <a:ext uri="{FF2B5EF4-FFF2-40B4-BE49-F238E27FC236}">
                <a16:creationId xmlns:a16="http://schemas.microsoft.com/office/drawing/2014/main" id="{FC9C3001-6F05-9DF3-A4D0-EAA789E2095F}"/>
              </a:ext>
            </a:extLst>
          </p:cNvPr>
          <p:cNvGraphicFramePr>
            <a:graphicFrameLocks/>
          </p:cNvGraphicFramePr>
          <p:nvPr>
            <p:extLst>
              <p:ext uri="{D42A27DB-BD31-4B8C-83A1-F6EECF244321}">
                <p14:modId xmlns:p14="http://schemas.microsoft.com/office/powerpoint/2010/main" val="2469907669"/>
              </p:ext>
            </p:extLst>
          </p:nvPr>
        </p:nvGraphicFramePr>
        <p:xfrm>
          <a:off x="188912" y="4159675"/>
          <a:ext cx="6270625" cy="2765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6CF6369-ACA8-83A2-91CF-DD2F634F00BD}"/>
              </a:ext>
            </a:extLst>
          </p:cNvPr>
          <p:cNvGraphicFramePr>
            <a:graphicFrameLocks/>
          </p:cNvGraphicFramePr>
          <p:nvPr>
            <p:extLst>
              <p:ext uri="{D42A27DB-BD31-4B8C-83A1-F6EECF244321}">
                <p14:modId xmlns:p14="http://schemas.microsoft.com/office/powerpoint/2010/main" val="2198465628"/>
              </p:ext>
            </p:extLst>
          </p:nvPr>
        </p:nvGraphicFramePr>
        <p:xfrm>
          <a:off x="6459537" y="4067600"/>
          <a:ext cx="6273799" cy="2759075"/>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C01F0E54-D450-390D-38ED-714AC8C2A736}"/>
              </a:ext>
            </a:extLst>
          </p:cNvPr>
          <p:cNvPicPr>
            <a:picLocks/>
          </p:cNvPicPr>
          <p:nvPr/>
        </p:nvPicPr>
        <p:blipFill>
          <a:blip r:embed="rId4"/>
          <a:stretch>
            <a:fillRect/>
          </a:stretch>
        </p:blipFill>
        <p:spPr>
          <a:xfrm>
            <a:off x="4084885" y="3164656"/>
            <a:ext cx="3023486" cy="528688"/>
          </a:xfrm>
          <a:prstGeom prst="rect">
            <a:avLst/>
          </a:prstGeom>
        </p:spPr>
      </p:pic>
    </p:spTree>
    <p:extLst>
      <p:ext uri="{BB962C8B-B14F-4D97-AF65-F5344CB8AC3E}">
        <p14:creationId xmlns:p14="http://schemas.microsoft.com/office/powerpoint/2010/main" val="311020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A0E6-A5EF-A477-D738-B3DD7503C460}"/>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Branch Prediction</a:t>
            </a:r>
          </a:p>
        </p:txBody>
      </p:sp>
      <p:sp>
        <p:nvSpPr>
          <p:cNvPr id="3" name="Content Placeholder 2">
            <a:extLst>
              <a:ext uri="{FF2B5EF4-FFF2-40B4-BE49-F238E27FC236}">
                <a16:creationId xmlns:a16="http://schemas.microsoft.com/office/drawing/2014/main" id="{BF85A700-EAD8-E127-C1A6-3ACBAC78C661}"/>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Technique that guesses the outcome of the conditional operation. </a:t>
            </a:r>
          </a:p>
          <a:p>
            <a:r>
              <a:rPr lang="en-US" dirty="0">
                <a:latin typeface="Calibri" panose="020F0502020204030204" pitchFamily="34" charset="0"/>
                <a:cs typeface="Calibri" panose="020F0502020204030204" pitchFamily="34" charset="0"/>
              </a:rPr>
              <a:t>Prepares for the most likely result.</a:t>
            </a:r>
          </a:p>
          <a:p>
            <a:r>
              <a:rPr lang="en-US" dirty="0">
                <a:latin typeface="Calibri" panose="020F0502020204030204" pitchFamily="34" charset="0"/>
                <a:cs typeface="Calibri" panose="020F0502020204030204" pitchFamily="34" charset="0"/>
              </a:rPr>
              <a:t>If at runtime, guess is incorrect, CPU executes other branch operation.</a:t>
            </a:r>
          </a:p>
          <a:p>
            <a:r>
              <a:rPr lang="en-US" dirty="0">
                <a:latin typeface="Calibri" panose="020F0502020204030204" pitchFamily="34" charset="0"/>
                <a:cs typeface="Calibri" panose="020F0502020204030204" pitchFamily="34" charset="0"/>
              </a:rPr>
              <a:t>If guess incorrect another operation is executed with slight delay.</a:t>
            </a:r>
          </a:p>
          <a:p>
            <a:r>
              <a:rPr lang="en-US" dirty="0">
                <a:latin typeface="Calibri" panose="020F0502020204030204" pitchFamily="34" charset="0"/>
                <a:cs typeface="Calibri" panose="020F0502020204030204" pitchFamily="34" charset="0"/>
              </a:rPr>
              <a:t>Else accuracy is increased significantly.</a:t>
            </a:r>
          </a:p>
          <a:p>
            <a:r>
              <a:rPr lang="en-US" dirty="0">
                <a:latin typeface="Calibri" panose="020F0502020204030204" pitchFamily="34" charset="0"/>
                <a:cs typeface="Calibri" panose="020F0502020204030204" pitchFamily="34" charset="0"/>
              </a:rPr>
              <a:t>Accuracy becomes better with time.</a:t>
            </a:r>
          </a:p>
          <a:p>
            <a:endParaRPr lang="en-US" dirty="0"/>
          </a:p>
        </p:txBody>
      </p:sp>
    </p:spTree>
    <p:extLst>
      <p:ext uri="{BB962C8B-B14F-4D97-AF65-F5344CB8AC3E}">
        <p14:creationId xmlns:p14="http://schemas.microsoft.com/office/powerpoint/2010/main" val="228013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7E65-9C57-F279-82A6-71907CCE9E9C}"/>
              </a:ext>
            </a:extLst>
          </p:cNvPr>
          <p:cNvSpPr>
            <a:spLocks noGrp="1"/>
          </p:cNvSpPr>
          <p:nvPr>
            <p:ph type="title"/>
          </p:nvPr>
        </p:nvSpPr>
        <p:spPr>
          <a:xfrm>
            <a:off x="838200" y="346075"/>
            <a:ext cx="10515600" cy="1325563"/>
          </a:xfrm>
        </p:spPr>
        <p:txBody>
          <a:bodyPr/>
          <a:lstStyle/>
          <a:p>
            <a:r>
              <a:rPr lang="en-US" dirty="0">
                <a:latin typeface="Calibri" panose="020F0502020204030204" pitchFamily="34" charset="0"/>
                <a:cs typeface="Calibri" panose="020F0502020204030204" pitchFamily="34" charset="0"/>
              </a:rPr>
              <a:t>Insights</a:t>
            </a:r>
          </a:p>
        </p:txBody>
      </p:sp>
      <p:sp>
        <p:nvSpPr>
          <p:cNvPr id="3" name="Content Placeholder 2">
            <a:extLst>
              <a:ext uri="{FF2B5EF4-FFF2-40B4-BE49-F238E27FC236}">
                <a16:creationId xmlns:a16="http://schemas.microsoft.com/office/drawing/2014/main" id="{4E3C3731-4910-2E2B-643B-AE1A98F45792}"/>
              </a:ext>
            </a:extLst>
          </p:cNvPr>
          <p:cNvSpPr>
            <a:spLocks noGrp="1"/>
          </p:cNvSpPr>
          <p:nvPr>
            <p:ph idx="1"/>
          </p:nvPr>
        </p:nvSpPr>
        <p:spPr>
          <a:xfrm>
            <a:off x="838200" y="1504950"/>
            <a:ext cx="10515600" cy="4667250"/>
          </a:xfrm>
        </p:spPr>
        <p:txBody>
          <a:bodyPr>
            <a:normAutofit fontScale="70000" lnSpcReduction="20000"/>
          </a:bodyPr>
          <a:lstStyle/>
          <a:p>
            <a:r>
              <a:rPr lang="en-US" dirty="0">
                <a:latin typeface="Calibri" panose="020F0502020204030204" pitchFamily="34" charset="0"/>
                <a:cs typeface="Calibri" panose="020F0502020204030204" pitchFamily="34" charset="0"/>
              </a:rPr>
              <a:t>The branch misprediction percentage represents the rate at which the branch predictor makes incorrect predictions.</a:t>
            </a:r>
          </a:p>
          <a:p>
            <a:r>
              <a:rPr lang="en-US" dirty="0">
                <a:latin typeface="Calibri" panose="020F0502020204030204" pitchFamily="34" charset="0"/>
                <a:cs typeface="Calibri" panose="020F0502020204030204" pitchFamily="34" charset="0"/>
              </a:rPr>
              <a:t>The BTB miss percentage reflects the rate at which the branch target is not found in the Branch Target Buffer.</a:t>
            </a:r>
          </a:p>
          <a:p>
            <a:r>
              <a:rPr lang="en-US" dirty="0">
                <a:latin typeface="Calibri" panose="020F0502020204030204" pitchFamily="34" charset="0"/>
                <a:cs typeface="Calibri" panose="020F0502020204030204" pitchFamily="34" charset="0"/>
              </a:rPr>
              <a:t>The weighted average combines multiple metrics to provide an overall assessment of the branch predictor's performance.</a:t>
            </a:r>
          </a:p>
          <a:p>
            <a:r>
              <a:rPr lang="en-US" dirty="0">
                <a:latin typeface="Calibri" panose="020F0502020204030204" pitchFamily="34" charset="0"/>
                <a:cs typeface="Calibri" panose="020F0502020204030204" pitchFamily="34" charset="0"/>
              </a:rPr>
              <a:t>The Tournament branch predictor and </a:t>
            </a:r>
            <a:r>
              <a:rPr lang="en-US" dirty="0" err="1">
                <a:latin typeface="Calibri" panose="020F0502020204030204" pitchFamily="34" charset="0"/>
                <a:cs typeface="Calibri" panose="020F0502020204030204" pitchFamily="34" charset="0"/>
              </a:rPr>
              <a:t>BiMode</a:t>
            </a:r>
            <a:r>
              <a:rPr lang="en-US" dirty="0">
                <a:latin typeface="Calibri" panose="020F0502020204030204" pitchFamily="34" charset="0"/>
                <a:cs typeface="Calibri" panose="020F0502020204030204" pitchFamily="34" charset="0"/>
              </a:rPr>
              <a:t> branch predictor have higher weighted averages compared to the Local branch predictor. This suggests that the Tournament and </a:t>
            </a:r>
            <a:r>
              <a:rPr lang="en-US" dirty="0" err="1">
                <a:latin typeface="Calibri" panose="020F0502020204030204" pitchFamily="34" charset="0"/>
                <a:cs typeface="Calibri" panose="020F0502020204030204" pitchFamily="34" charset="0"/>
              </a:rPr>
              <a:t>BiMode</a:t>
            </a:r>
            <a:r>
              <a:rPr lang="en-US" dirty="0">
                <a:latin typeface="Calibri" panose="020F0502020204030204" pitchFamily="34" charset="0"/>
                <a:cs typeface="Calibri" panose="020F0502020204030204" pitchFamily="34" charset="0"/>
              </a:rPr>
              <a:t> predictors exhibit better overall performance based on the given weighting scheme.</a:t>
            </a:r>
          </a:p>
          <a:p>
            <a:r>
              <a:rPr lang="en-US" dirty="0">
                <a:latin typeface="Calibri" panose="020F0502020204030204" pitchFamily="34" charset="0"/>
                <a:cs typeface="Calibri" panose="020F0502020204030204" pitchFamily="34" charset="0"/>
              </a:rPr>
              <a:t>The Tournament branch predictor seems to have the lowest branch misprediction percentage, followed by the </a:t>
            </a:r>
            <a:r>
              <a:rPr lang="en-US" dirty="0" err="1">
                <a:latin typeface="Calibri" panose="020F0502020204030204" pitchFamily="34" charset="0"/>
                <a:cs typeface="Calibri" panose="020F0502020204030204" pitchFamily="34" charset="0"/>
              </a:rPr>
              <a:t>BiMode</a:t>
            </a:r>
            <a:r>
              <a:rPr lang="en-US" dirty="0">
                <a:latin typeface="Calibri" panose="020F0502020204030204" pitchFamily="34" charset="0"/>
                <a:cs typeface="Calibri" panose="020F0502020204030204" pitchFamily="34" charset="0"/>
              </a:rPr>
              <a:t> predictor, while the Local branch predictor has the highest misprediction percentage.</a:t>
            </a:r>
          </a:p>
          <a:p>
            <a:r>
              <a:rPr lang="en-US" dirty="0">
                <a:latin typeface="Calibri" panose="020F0502020204030204" pitchFamily="34" charset="0"/>
                <a:cs typeface="Calibri" panose="020F0502020204030204" pitchFamily="34" charset="0"/>
              </a:rPr>
              <a:t>The Tournament predictor also has the lowest BTB miss percentage, indicating better utilization of the Branch Target Buffer.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829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6AAC0AB-44F2-BA83-8B94-DA8E6D9559DC}"/>
              </a:ext>
            </a:extLst>
          </p:cNvPr>
          <p:cNvSpPr>
            <a:spLocks noGrp="1"/>
          </p:cNvSpPr>
          <p:nvPr>
            <p:ph type="title"/>
          </p:nvPr>
        </p:nvSpPr>
        <p:spPr>
          <a:xfrm>
            <a:off x="802470" y="2125638"/>
            <a:ext cx="6696453" cy="3643679"/>
          </a:xfrm>
        </p:spPr>
        <p:txBody>
          <a:bodyPr vert="horz" lIns="91440" tIns="45720" rIns="91440" bIns="45720" rtlCol="0" anchor="b">
            <a:normAutofit fontScale="90000"/>
          </a:bodyPr>
          <a:lstStyle/>
          <a:p>
            <a:pPr>
              <a:spcAft>
                <a:spcPts val="1200"/>
              </a:spcAft>
            </a:pPr>
            <a:r>
              <a:rPr lang="en-US" sz="4800" b="0" i="1" u="none" strike="noStrike" dirty="0">
                <a:effectLst/>
              </a:rPr>
              <a:t>Report how varying the size of the predictor affects the BTB miss and Branch prediction miss for the 5 different benchmarks.</a:t>
            </a:r>
            <a:br>
              <a:rPr lang="en-US" sz="3300" b="0" i="1" dirty="0">
                <a:effectLst/>
              </a:rPr>
            </a:br>
            <a:br>
              <a:rPr lang="en-US" sz="3300" i="1" dirty="0"/>
            </a:br>
            <a:endParaRPr lang="en-US" sz="3300" i="1" dirty="0"/>
          </a:p>
        </p:txBody>
      </p:sp>
    </p:spTree>
    <p:extLst>
      <p:ext uri="{BB962C8B-B14F-4D97-AF65-F5344CB8AC3E}">
        <p14:creationId xmlns:p14="http://schemas.microsoft.com/office/powerpoint/2010/main" val="216273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BC92-7A49-86A9-D445-A83900D34215}"/>
              </a:ext>
            </a:extLst>
          </p:cNvPr>
          <p:cNvSpPr>
            <a:spLocks noGrp="1"/>
          </p:cNvSpPr>
          <p:nvPr>
            <p:ph type="title"/>
          </p:nvPr>
        </p:nvSpPr>
        <p:spPr>
          <a:xfrm>
            <a:off x="609600" y="0"/>
            <a:ext cx="10515600" cy="492125"/>
          </a:xfrm>
        </p:spPr>
        <p:txBody>
          <a:bodyPr>
            <a:normAutofit/>
          </a:bodyPr>
          <a:lstStyle/>
          <a:p>
            <a:r>
              <a:rPr lang="en-US" sz="1800" b="1" dirty="0">
                <a:latin typeface="Calibri" panose="020F0502020204030204" pitchFamily="34" charset="0"/>
                <a:cs typeface="Calibri" panose="020F0502020204030204" pitchFamily="34" charset="0"/>
              </a:rPr>
              <a:t>TrnBP_401.bzip2_</a:t>
            </a:r>
          </a:p>
        </p:txBody>
      </p:sp>
      <p:graphicFrame>
        <p:nvGraphicFramePr>
          <p:cNvPr id="4" name="Content Placeholder 3">
            <a:extLst>
              <a:ext uri="{FF2B5EF4-FFF2-40B4-BE49-F238E27FC236}">
                <a16:creationId xmlns:a16="http://schemas.microsoft.com/office/drawing/2014/main" id="{90FC7A6D-15C8-F613-4421-9A4D068E4B22}"/>
              </a:ext>
            </a:extLst>
          </p:cNvPr>
          <p:cNvGraphicFramePr>
            <a:graphicFrameLocks noGrp="1"/>
          </p:cNvGraphicFramePr>
          <p:nvPr>
            <p:ph idx="1"/>
            <p:extLst>
              <p:ext uri="{D42A27DB-BD31-4B8C-83A1-F6EECF244321}">
                <p14:modId xmlns:p14="http://schemas.microsoft.com/office/powerpoint/2010/main" val="2445712036"/>
              </p:ext>
            </p:extLst>
          </p:nvPr>
        </p:nvGraphicFramePr>
        <p:xfrm>
          <a:off x="32399" y="2998790"/>
          <a:ext cx="11950051" cy="39227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0B44B98-D551-466D-838F-A5B8671CC7FD}"/>
              </a:ext>
            </a:extLst>
          </p:cNvPr>
          <p:cNvGraphicFramePr>
            <a:graphicFrameLocks/>
          </p:cNvGraphicFramePr>
          <p:nvPr>
            <p:extLst>
              <p:ext uri="{D42A27DB-BD31-4B8C-83A1-F6EECF244321}">
                <p14:modId xmlns:p14="http://schemas.microsoft.com/office/powerpoint/2010/main" val="60815883"/>
              </p:ext>
            </p:extLst>
          </p:nvPr>
        </p:nvGraphicFramePr>
        <p:xfrm>
          <a:off x="0" y="246062"/>
          <a:ext cx="12127202" cy="27692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437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6D6A5-C63B-9AD5-FCCD-189A0B19E3E1}"/>
              </a:ext>
            </a:extLst>
          </p:cNvPr>
          <p:cNvSpPr>
            <a:spLocks noGrp="1"/>
          </p:cNvSpPr>
          <p:nvPr>
            <p:ph idx="1"/>
          </p:nvPr>
        </p:nvSpPr>
        <p:spPr>
          <a:xfrm>
            <a:off x="390525" y="342900"/>
            <a:ext cx="10963275" cy="6276974"/>
          </a:xfrm>
        </p:spPr>
        <p:txBody>
          <a:bodyPr>
            <a:normAutofit/>
          </a:bodyPr>
          <a:lstStyle/>
          <a:p>
            <a:r>
              <a:rPr lang="en-US" sz="1800" b="1" dirty="0">
                <a:latin typeface="Calibri" panose="020F0502020204030204" pitchFamily="34" charset="0"/>
                <a:cs typeface="Calibri" panose="020F0502020204030204" pitchFamily="34" charset="0"/>
              </a:rPr>
              <a:t>TrnBP_429.mcf_</a:t>
            </a:r>
          </a:p>
          <a:p>
            <a:endParaRPr lang="en-US" sz="1800" dirty="0">
              <a:latin typeface="Calibri" panose="020F0502020204030204" pitchFamily="34" charset="0"/>
              <a:cs typeface="Calibri" panose="020F0502020204030204" pitchFamily="34" charset="0"/>
            </a:endParaRPr>
          </a:p>
        </p:txBody>
      </p:sp>
      <p:graphicFrame>
        <p:nvGraphicFramePr>
          <p:cNvPr id="4" name="Chart 3">
            <a:extLst>
              <a:ext uri="{FF2B5EF4-FFF2-40B4-BE49-F238E27FC236}">
                <a16:creationId xmlns:a16="http://schemas.microsoft.com/office/drawing/2014/main" id="{925D3D1F-F4C3-1237-1E8B-7A93CE83E883}"/>
              </a:ext>
            </a:extLst>
          </p:cNvPr>
          <p:cNvGraphicFramePr>
            <a:graphicFrameLocks/>
          </p:cNvGraphicFramePr>
          <p:nvPr>
            <p:extLst>
              <p:ext uri="{D42A27DB-BD31-4B8C-83A1-F6EECF244321}">
                <p14:modId xmlns:p14="http://schemas.microsoft.com/office/powerpoint/2010/main" val="4096616859"/>
              </p:ext>
            </p:extLst>
          </p:nvPr>
        </p:nvGraphicFramePr>
        <p:xfrm>
          <a:off x="504825" y="980440"/>
          <a:ext cx="1121092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C9E5198-7D8D-4AEA-B5A9-FD7676776753}"/>
              </a:ext>
            </a:extLst>
          </p:cNvPr>
          <p:cNvGraphicFramePr>
            <a:graphicFrameLocks/>
          </p:cNvGraphicFramePr>
          <p:nvPr>
            <p:extLst>
              <p:ext uri="{D42A27DB-BD31-4B8C-83A1-F6EECF244321}">
                <p14:modId xmlns:p14="http://schemas.microsoft.com/office/powerpoint/2010/main" val="1035282330"/>
              </p:ext>
            </p:extLst>
          </p:nvPr>
        </p:nvGraphicFramePr>
        <p:xfrm>
          <a:off x="638175" y="3876674"/>
          <a:ext cx="1096327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479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CC3D0-AA82-6E91-7557-18C7BA23AD4F}"/>
              </a:ext>
            </a:extLst>
          </p:cNvPr>
          <p:cNvSpPr>
            <a:spLocks noGrp="1"/>
          </p:cNvSpPr>
          <p:nvPr>
            <p:ph idx="1"/>
          </p:nvPr>
        </p:nvSpPr>
        <p:spPr>
          <a:xfrm>
            <a:off x="87313" y="466725"/>
            <a:ext cx="11266488" cy="5705475"/>
          </a:xfrm>
        </p:spPr>
        <p:txBody>
          <a:bodyPr/>
          <a:lstStyle/>
          <a:p>
            <a:r>
              <a:rPr lang="en-US" sz="1800" b="1" dirty="0">
                <a:latin typeface="Calibri" panose="020F0502020204030204" pitchFamily="34" charset="0"/>
                <a:cs typeface="Calibri" panose="020F0502020204030204" pitchFamily="34" charset="0"/>
              </a:rPr>
              <a:t>TrnBP_456.hmmer</a:t>
            </a:r>
          </a:p>
          <a:p>
            <a:endParaRPr lang="en-US" dirty="0">
              <a:latin typeface="Calibri" panose="020F0502020204030204" pitchFamily="34" charset="0"/>
              <a:cs typeface="Calibri" panose="020F0502020204030204" pitchFamily="34" charset="0"/>
            </a:endParaRPr>
          </a:p>
        </p:txBody>
      </p:sp>
      <p:graphicFrame>
        <p:nvGraphicFramePr>
          <p:cNvPr id="4" name="Chart 3">
            <a:extLst>
              <a:ext uri="{FF2B5EF4-FFF2-40B4-BE49-F238E27FC236}">
                <a16:creationId xmlns:a16="http://schemas.microsoft.com/office/drawing/2014/main" id="{B4105FAB-CC24-2DC5-86E0-9A05B1B35348}"/>
              </a:ext>
            </a:extLst>
          </p:cNvPr>
          <p:cNvGraphicFramePr>
            <a:graphicFrameLocks/>
          </p:cNvGraphicFramePr>
          <p:nvPr>
            <p:extLst>
              <p:ext uri="{D42A27DB-BD31-4B8C-83A1-F6EECF244321}">
                <p14:modId xmlns:p14="http://schemas.microsoft.com/office/powerpoint/2010/main" val="3579032504"/>
              </p:ext>
            </p:extLst>
          </p:nvPr>
        </p:nvGraphicFramePr>
        <p:xfrm>
          <a:off x="87312" y="1046162"/>
          <a:ext cx="11750675" cy="2765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5D6BC4B-EAF4-4288-8677-C06BD26AD767}"/>
              </a:ext>
            </a:extLst>
          </p:cNvPr>
          <p:cNvGraphicFramePr>
            <a:graphicFrameLocks/>
          </p:cNvGraphicFramePr>
          <p:nvPr>
            <p:extLst>
              <p:ext uri="{D42A27DB-BD31-4B8C-83A1-F6EECF244321}">
                <p14:modId xmlns:p14="http://schemas.microsoft.com/office/powerpoint/2010/main" val="4260124504"/>
              </p:ext>
            </p:extLst>
          </p:nvPr>
        </p:nvGraphicFramePr>
        <p:xfrm>
          <a:off x="222250" y="3811587"/>
          <a:ext cx="11747500" cy="27495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3138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B48A6C-1D5A-8055-E6AF-F42156AFFC3D}"/>
              </a:ext>
            </a:extLst>
          </p:cNvPr>
          <p:cNvSpPr>
            <a:spLocks noGrp="1"/>
          </p:cNvSpPr>
          <p:nvPr>
            <p:ph idx="1"/>
          </p:nvPr>
        </p:nvSpPr>
        <p:spPr>
          <a:xfrm>
            <a:off x="303212" y="504825"/>
            <a:ext cx="11050588" cy="5667375"/>
          </a:xfrm>
        </p:spPr>
        <p:txBody>
          <a:bodyPr>
            <a:normAutofit/>
          </a:bodyPr>
          <a:lstStyle/>
          <a:p>
            <a:r>
              <a:rPr lang="en-US" sz="1800" b="1" dirty="0">
                <a:latin typeface="Calibri" panose="020F0502020204030204" pitchFamily="34" charset="0"/>
                <a:cs typeface="Calibri" panose="020F0502020204030204" pitchFamily="34" charset="0"/>
              </a:rPr>
              <a:t>TrnBP_458.sjeng</a:t>
            </a:r>
            <a:r>
              <a:rPr lang="en-US" sz="1800" dirty="0">
                <a:latin typeface="Calibri" panose="020F0502020204030204" pitchFamily="34" charset="0"/>
                <a:cs typeface="Calibri" panose="020F0502020204030204" pitchFamily="34" charset="0"/>
              </a:rPr>
              <a:t>_</a:t>
            </a:r>
          </a:p>
        </p:txBody>
      </p:sp>
      <p:graphicFrame>
        <p:nvGraphicFramePr>
          <p:cNvPr id="4" name="Chart 3">
            <a:extLst>
              <a:ext uri="{FF2B5EF4-FFF2-40B4-BE49-F238E27FC236}">
                <a16:creationId xmlns:a16="http://schemas.microsoft.com/office/drawing/2014/main" id="{72E4A9F1-E4EB-1C07-0008-73B0FB627BE8}"/>
              </a:ext>
            </a:extLst>
          </p:cNvPr>
          <p:cNvGraphicFramePr>
            <a:graphicFrameLocks/>
          </p:cNvGraphicFramePr>
          <p:nvPr>
            <p:extLst>
              <p:ext uri="{D42A27DB-BD31-4B8C-83A1-F6EECF244321}">
                <p14:modId xmlns:p14="http://schemas.microsoft.com/office/powerpoint/2010/main" val="844476446"/>
              </p:ext>
            </p:extLst>
          </p:nvPr>
        </p:nvGraphicFramePr>
        <p:xfrm>
          <a:off x="303212" y="989012"/>
          <a:ext cx="11585575" cy="27844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2ACF5C6-B643-446D-BC6C-0FA1117A6685}"/>
              </a:ext>
            </a:extLst>
          </p:cNvPr>
          <p:cNvGraphicFramePr>
            <a:graphicFrameLocks/>
          </p:cNvGraphicFramePr>
          <p:nvPr>
            <p:extLst>
              <p:ext uri="{D42A27DB-BD31-4B8C-83A1-F6EECF244321}">
                <p14:modId xmlns:p14="http://schemas.microsoft.com/office/powerpoint/2010/main" val="4049312321"/>
              </p:ext>
            </p:extLst>
          </p:nvPr>
        </p:nvGraphicFramePr>
        <p:xfrm>
          <a:off x="390525" y="3867150"/>
          <a:ext cx="11049000" cy="2762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4045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37504-E5D9-CA7A-FCE4-F76D90C078AD}"/>
              </a:ext>
            </a:extLst>
          </p:cNvPr>
          <p:cNvSpPr>
            <a:spLocks noGrp="1"/>
          </p:cNvSpPr>
          <p:nvPr>
            <p:ph idx="1"/>
          </p:nvPr>
        </p:nvSpPr>
        <p:spPr>
          <a:xfrm>
            <a:off x="211772" y="457201"/>
            <a:ext cx="11142028" cy="5715000"/>
          </a:xfrm>
        </p:spPr>
        <p:txBody>
          <a:bodyPr>
            <a:normAutofit/>
          </a:bodyPr>
          <a:lstStyle/>
          <a:p>
            <a:r>
              <a:rPr lang="en-US" sz="1800" b="1" dirty="0">
                <a:latin typeface="Calibri" panose="020F0502020204030204" pitchFamily="34" charset="0"/>
                <a:cs typeface="Calibri" panose="020F0502020204030204" pitchFamily="34" charset="0"/>
              </a:rPr>
              <a:t>TrnBP_470.lbm</a:t>
            </a:r>
          </a:p>
          <a:p>
            <a:endParaRPr lang="en-US" sz="1800" dirty="0">
              <a:latin typeface="Calibri" panose="020F0502020204030204" pitchFamily="34" charset="0"/>
              <a:cs typeface="Calibri" panose="020F0502020204030204" pitchFamily="34" charset="0"/>
            </a:endParaRPr>
          </a:p>
        </p:txBody>
      </p:sp>
      <p:graphicFrame>
        <p:nvGraphicFramePr>
          <p:cNvPr id="4" name="Chart 3">
            <a:extLst>
              <a:ext uri="{FF2B5EF4-FFF2-40B4-BE49-F238E27FC236}">
                <a16:creationId xmlns:a16="http://schemas.microsoft.com/office/drawing/2014/main" id="{72E4A9F1-E4EB-1C07-0008-73B0FB627BE8}"/>
              </a:ext>
            </a:extLst>
          </p:cNvPr>
          <p:cNvGraphicFramePr>
            <a:graphicFrameLocks/>
          </p:cNvGraphicFramePr>
          <p:nvPr>
            <p:extLst>
              <p:ext uri="{D42A27DB-BD31-4B8C-83A1-F6EECF244321}">
                <p14:modId xmlns:p14="http://schemas.microsoft.com/office/powerpoint/2010/main" val="583785175"/>
              </p:ext>
            </p:extLst>
          </p:nvPr>
        </p:nvGraphicFramePr>
        <p:xfrm>
          <a:off x="211772" y="1030922"/>
          <a:ext cx="11585575" cy="27844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2ACF5C6-B643-446D-BC6C-0FA1117A6685}"/>
              </a:ext>
            </a:extLst>
          </p:cNvPr>
          <p:cNvGraphicFramePr>
            <a:graphicFrameLocks/>
          </p:cNvGraphicFramePr>
          <p:nvPr>
            <p:extLst>
              <p:ext uri="{D42A27DB-BD31-4B8C-83A1-F6EECF244321}">
                <p14:modId xmlns:p14="http://schemas.microsoft.com/office/powerpoint/2010/main" val="3835711559"/>
              </p:ext>
            </p:extLst>
          </p:nvPr>
        </p:nvGraphicFramePr>
        <p:xfrm>
          <a:off x="480059" y="3823016"/>
          <a:ext cx="11049000" cy="2762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877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B3D3-F48E-E0EE-3149-474BCE860FF8}"/>
              </a:ext>
            </a:extLst>
          </p:cNvPr>
          <p:cNvSpPr>
            <a:spLocks noGrp="1"/>
          </p:cNvSpPr>
          <p:nvPr>
            <p:ph type="title"/>
          </p:nvPr>
        </p:nvSpPr>
        <p:spPr/>
        <p:txBody>
          <a:bodyPr>
            <a:normAutofit/>
          </a:bodyPr>
          <a:lstStyle/>
          <a:p>
            <a:r>
              <a:rPr lang="en-US" sz="2800" dirty="0">
                <a:latin typeface="Calibri" panose="020F0502020204030204" pitchFamily="34" charset="0"/>
                <a:cs typeface="Calibri" panose="020F0502020204030204" pitchFamily="34" charset="0"/>
              </a:rPr>
              <a:t>Insights from the graph</a:t>
            </a:r>
          </a:p>
        </p:txBody>
      </p:sp>
      <p:sp>
        <p:nvSpPr>
          <p:cNvPr id="3" name="Content Placeholder 2">
            <a:extLst>
              <a:ext uri="{FF2B5EF4-FFF2-40B4-BE49-F238E27FC236}">
                <a16:creationId xmlns:a16="http://schemas.microsoft.com/office/drawing/2014/main" id="{945F8E58-AA10-2B15-7FCD-1C6A406283D8}"/>
              </a:ext>
            </a:extLst>
          </p:cNvPr>
          <p:cNvSpPr>
            <a:spLocks noGrp="1"/>
          </p:cNvSpPr>
          <p:nvPr>
            <p:ph idx="1"/>
          </p:nvPr>
        </p:nvSpPr>
        <p:spPr>
          <a:xfrm>
            <a:off x="838200" y="1781175"/>
            <a:ext cx="10515600" cy="4572000"/>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Overall, increasing the size of the predictor tends to decrease both the BTB miss and branch prediction miss rates. This is likely because larger predictors can store more information about past branch behavior, allowing for more accurate predictions.</a:t>
            </a:r>
          </a:p>
          <a:p>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relationship between predictor size and miss rates is not linear. For example, increasing the size of the local and global predictors from 1024 to 2048 reduces the BTB miss rate, but increasing them further to 4096 causes the BTB miss rate to rise again.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suggests that there may be diminishing returns to increasing the predictor size beyond a certain point, as the additional information stored in the predictor becomes less relevant or useful for improving prediction accuracy.</a:t>
            </a:r>
          </a:p>
          <a:p>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data indicates that increasing the size of the predictor can improve branch prediction accuracy, but the relationship between predictor size and miss rates is complex and nonlinear.</a:t>
            </a:r>
            <a:endParaRPr lang="en-US" dirty="0"/>
          </a:p>
        </p:txBody>
      </p:sp>
    </p:spTree>
    <p:extLst>
      <p:ext uri="{BB962C8B-B14F-4D97-AF65-F5344CB8AC3E}">
        <p14:creationId xmlns:p14="http://schemas.microsoft.com/office/powerpoint/2010/main" val="283074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5" name="Rectangle 24">
            <a:extLst>
              <a:ext uri="{FF2B5EF4-FFF2-40B4-BE49-F238E27FC236}">
                <a16:creationId xmlns:a16="http://schemas.microsoft.com/office/drawing/2014/main" id="{BD517D21-289D-4850-929A-9D0A854EA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mask">
            <a:extLst>
              <a:ext uri="{FF2B5EF4-FFF2-40B4-BE49-F238E27FC236}">
                <a16:creationId xmlns:a16="http://schemas.microsoft.com/office/drawing/2014/main" id="{69F2D923-FC6D-402C-AF7F-48E07A89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1"/>
            <a:ext cx="12188952" cy="6858000"/>
          </a:xfrm>
          <a:custGeom>
            <a:avLst/>
            <a:gdLst>
              <a:gd name="connsiteX0" fmla="*/ 10360682 w 12188952"/>
              <a:gd name="connsiteY0" fmla="*/ 1582951 h 6858000"/>
              <a:gd name="connsiteX1" fmla="*/ 9965970 w 12188952"/>
              <a:gd name="connsiteY1" fmla="*/ 1755290 h 6858000"/>
              <a:gd name="connsiteX2" fmla="*/ 9601833 w 12188952"/>
              <a:gd name="connsiteY2" fmla="*/ 1855358 h 6858000"/>
              <a:gd name="connsiteX3" fmla="*/ 9032001 w 12188952"/>
              <a:gd name="connsiteY3" fmla="*/ 1899833 h 6858000"/>
              <a:gd name="connsiteX4" fmla="*/ 8453831 w 12188952"/>
              <a:gd name="connsiteY4" fmla="*/ 1933189 h 6858000"/>
              <a:gd name="connsiteX5" fmla="*/ 7883999 w 12188952"/>
              <a:gd name="connsiteY5" fmla="*/ 1944308 h 6858000"/>
              <a:gd name="connsiteX6" fmla="*/ 7311387 w 12188952"/>
              <a:gd name="connsiteY6" fmla="*/ 1941528 h 6858000"/>
              <a:gd name="connsiteX7" fmla="*/ 7047319 w 12188952"/>
              <a:gd name="connsiteY7" fmla="*/ 1938749 h 6858000"/>
              <a:gd name="connsiteX8" fmla="*/ 6335724 w 12188952"/>
              <a:gd name="connsiteY8" fmla="*/ 1913732 h 6858000"/>
              <a:gd name="connsiteX9" fmla="*/ 6332945 w 12188952"/>
              <a:gd name="connsiteY9" fmla="*/ 1913732 h 6858000"/>
              <a:gd name="connsiteX10" fmla="*/ 6168943 w 12188952"/>
              <a:gd name="connsiteY10" fmla="*/ 1908172 h 6858000"/>
              <a:gd name="connsiteX11" fmla="*/ 5596332 w 12188952"/>
              <a:gd name="connsiteY11" fmla="*/ 1908172 h 6858000"/>
              <a:gd name="connsiteX12" fmla="*/ 5023720 w 12188952"/>
              <a:gd name="connsiteY12" fmla="*/ 1977664 h 6858000"/>
              <a:gd name="connsiteX13" fmla="*/ 4453890 w 12188952"/>
              <a:gd name="connsiteY13" fmla="*/ 2058275 h 6858000"/>
              <a:gd name="connsiteX14" fmla="*/ 4028600 w 12188952"/>
              <a:gd name="connsiteY14" fmla="*/ 2113868 h 6858000"/>
              <a:gd name="connsiteX15" fmla="*/ 3956328 w 12188952"/>
              <a:gd name="connsiteY15" fmla="*/ 2347360 h 6858000"/>
              <a:gd name="connsiteX16" fmla="*/ 4209278 w 12188952"/>
              <a:gd name="connsiteY16" fmla="*/ 2525259 h 6858000"/>
              <a:gd name="connsiteX17" fmla="*/ 4053617 w 12188952"/>
              <a:gd name="connsiteY17" fmla="*/ 2644784 h 6858000"/>
              <a:gd name="connsiteX18" fmla="*/ 4278770 w 12188952"/>
              <a:gd name="connsiteY18" fmla="*/ 2789327 h 6858000"/>
              <a:gd name="connsiteX19" fmla="*/ 4412194 w 12188952"/>
              <a:gd name="connsiteY19" fmla="*/ 2914412 h 6858000"/>
              <a:gd name="connsiteX20" fmla="*/ 4920873 w 12188952"/>
              <a:gd name="connsiteY20" fmla="*/ 2970006 h 6858000"/>
              <a:gd name="connsiteX21" fmla="*/ 5051518 w 12188952"/>
              <a:gd name="connsiteY21" fmla="*/ 3045057 h 6858000"/>
              <a:gd name="connsiteX22" fmla="*/ 4920873 w 12188952"/>
              <a:gd name="connsiteY22" fmla="*/ 3092311 h 6858000"/>
              <a:gd name="connsiteX23" fmla="*/ 4137007 w 12188952"/>
              <a:gd name="connsiteY23" fmla="*/ 3075633 h 6858000"/>
              <a:gd name="connsiteX24" fmla="*/ 4034159 w 12188952"/>
              <a:gd name="connsiteY24" fmla="*/ 3136786 h 6858000"/>
              <a:gd name="connsiteX25" fmla="*/ 5296129 w 12188952"/>
              <a:gd name="connsiteY25" fmla="*/ 3286888 h 6858000"/>
              <a:gd name="connsiteX26" fmla="*/ 4517821 w 12188952"/>
              <a:gd name="connsiteY26" fmla="*/ 3589872 h 6858000"/>
              <a:gd name="connsiteX27" fmla="*/ 4754094 w 12188952"/>
              <a:gd name="connsiteY27" fmla="*/ 3648245 h 6858000"/>
              <a:gd name="connsiteX28" fmla="*/ 5218298 w 12188952"/>
              <a:gd name="connsiteY28" fmla="*/ 3890077 h 6858000"/>
              <a:gd name="connsiteX29" fmla="*/ 4806907 w 12188952"/>
              <a:gd name="connsiteY29" fmla="*/ 4067975 h 6858000"/>
              <a:gd name="connsiteX30" fmla="*/ 5137687 w 12188952"/>
              <a:gd name="connsiteY30" fmla="*/ 4173602 h 6858000"/>
              <a:gd name="connsiteX31" fmla="*/ 5218298 w 12188952"/>
              <a:gd name="connsiteY31" fmla="*/ 4240314 h 6858000"/>
              <a:gd name="connsiteX32" fmla="*/ 5176602 w 12188952"/>
              <a:gd name="connsiteY32" fmla="*/ 4256992 h 6858000"/>
              <a:gd name="connsiteX33" fmla="*/ 5913214 w 12188952"/>
              <a:gd name="connsiteY33" fmla="*/ 4384858 h 6858000"/>
              <a:gd name="connsiteX34" fmla="*/ 5607451 w 12188952"/>
              <a:gd name="connsiteY34" fmla="*/ 4443230 h 6858000"/>
              <a:gd name="connsiteX35" fmla="*/ 7586575 w 12188952"/>
              <a:gd name="connsiteY35" fmla="*/ 4924113 h 6858000"/>
              <a:gd name="connsiteX36" fmla="*/ 10471869 w 12188952"/>
              <a:gd name="connsiteY36" fmla="*/ 4985265 h 6858000"/>
              <a:gd name="connsiteX37" fmla="*/ 10916616 w 12188952"/>
              <a:gd name="connsiteY37" fmla="*/ 4687841 h 6858000"/>
              <a:gd name="connsiteX38" fmla="*/ 11333566 w 12188952"/>
              <a:gd name="connsiteY38" fmla="*/ 3392515 h 6858000"/>
              <a:gd name="connsiteX39" fmla="*/ 11289091 w 12188952"/>
              <a:gd name="connsiteY39" fmla="*/ 2300106 h 6858000"/>
              <a:gd name="connsiteX40" fmla="*/ 10747056 w 12188952"/>
              <a:gd name="connsiteY40" fmla="*/ 1816443 h 6858000"/>
              <a:gd name="connsiteX41" fmla="*/ 10360682 w 12188952"/>
              <a:gd name="connsiteY41" fmla="*/ 1582951 h 6858000"/>
              <a:gd name="connsiteX42" fmla="*/ 0 w 12188952"/>
              <a:gd name="connsiteY42" fmla="*/ 0 h 6858000"/>
              <a:gd name="connsiteX43" fmla="*/ 12188952 w 12188952"/>
              <a:gd name="connsiteY43" fmla="*/ 0 h 6858000"/>
              <a:gd name="connsiteX44" fmla="*/ 12188952 w 12188952"/>
              <a:gd name="connsiteY44" fmla="*/ 6858000 h 6858000"/>
              <a:gd name="connsiteX45" fmla="*/ 0 w 12188952"/>
              <a:gd name="connsiteY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88952" h="6858000">
                <a:moveTo>
                  <a:pt x="10360682" y="1582951"/>
                </a:moveTo>
                <a:cubicBezTo>
                  <a:pt x="10227259" y="1638544"/>
                  <a:pt x="10118852" y="1796986"/>
                  <a:pt x="9965970" y="1755290"/>
                </a:cubicBezTo>
                <a:cubicBezTo>
                  <a:pt x="9813089" y="1716375"/>
                  <a:pt x="9743597" y="1916511"/>
                  <a:pt x="9601833" y="1855358"/>
                </a:cubicBezTo>
                <a:cubicBezTo>
                  <a:pt x="9415596" y="1910952"/>
                  <a:pt x="9223799" y="1910952"/>
                  <a:pt x="9032001" y="1899833"/>
                </a:cubicBezTo>
                <a:cubicBezTo>
                  <a:pt x="8840205" y="1924850"/>
                  <a:pt x="8648407" y="1952647"/>
                  <a:pt x="8453831" y="1933189"/>
                </a:cubicBezTo>
                <a:cubicBezTo>
                  <a:pt x="8262034" y="1949868"/>
                  <a:pt x="8075796" y="1960986"/>
                  <a:pt x="7883999" y="1944308"/>
                </a:cubicBezTo>
                <a:cubicBezTo>
                  <a:pt x="7692202" y="1963765"/>
                  <a:pt x="7500405" y="1955426"/>
                  <a:pt x="7311387" y="1941528"/>
                </a:cubicBezTo>
                <a:cubicBezTo>
                  <a:pt x="7222438" y="1941528"/>
                  <a:pt x="7136268" y="1938749"/>
                  <a:pt x="7047319" y="1938749"/>
                </a:cubicBezTo>
                <a:cubicBezTo>
                  <a:pt x="6811047" y="1927630"/>
                  <a:pt x="6574776" y="1922071"/>
                  <a:pt x="6335724" y="1913732"/>
                </a:cubicBezTo>
                <a:cubicBezTo>
                  <a:pt x="6335724" y="1913732"/>
                  <a:pt x="6332945" y="1913732"/>
                  <a:pt x="6332945" y="1913732"/>
                </a:cubicBezTo>
                <a:cubicBezTo>
                  <a:pt x="6277350" y="1910952"/>
                  <a:pt x="6224538" y="1910952"/>
                  <a:pt x="6168943" y="1908172"/>
                </a:cubicBezTo>
                <a:cubicBezTo>
                  <a:pt x="5977147" y="1908172"/>
                  <a:pt x="5785350" y="1908172"/>
                  <a:pt x="5596332" y="1908172"/>
                </a:cubicBezTo>
                <a:cubicBezTo>
                  <a:pt x="5410094" y="1983223"/>
                  <a:pt x="5207180" y="1919291"/>
                  <a:pt x="5023720" y="1977664"/>
                </a:cubicBezTo>
                <a:cubicBezTo>
                  <a:pt x="4829144" y="1974885"/>
                  <a:pt x="4645687" y="2033257"/>
                  <a:pt x="4453890" y="2058275"/>
                </a:cubicBezTo>
                <a:cubicBezTo>
                  <a:pt x="4309346" y="2069393"/>
                  <a:pt x="4162024" y="2055495"/>
                  <a:pt x="4028600" y="2113868"/>
                </a:cubicBezTo>
                <a:cubicBezTo>
                  <a:pt x="3925752" y="2161122"/>
                  <a:pt x="3845142" y="2222275"/>
                  <a:pt x="3956328" y="2347360"/>
                </a:cubicBezTo>
                <a:cubicBezTo>
                  <a:pt x="4089753" y="2344581"/>
                  <a:pt x="4075854" y="2555835"/>
                  <a:pt x="4209278" y="2525259"/>
                </a:cubicBezTo>
                <a:cubicBezTo>
                  <a:pt x="4181482" y="2622548"/>
                  <a:pt x="4086973" y="2572513"/>
                  <a:pt x="4053617" y="2644784"/>
                </a:cubicBezTo>
                <a:cubicBezTo>
                  <a:pt x="4123109" y="2705937"/>
                  <a:pt x="4256532" y="2661463"/>
                  <a:pt x="4278770" y="2789327"/>
                </a:cubicBezTo>
                <a:cubicBezTo>
                  <a:pt x="4250974" y="2922751"/>
                  <a:pt x="4339924" y="2906073"/>
                  <a:pt x="4412194" y="2914412"/>
                </a:cubicBezTo>
                <a:cubicBezTo>
                  <a:pt x="4584534" y="2931091"/>
                  <a:pt x="4751314" y="2942209"/>
                  <a:pt x="4920873" y="2970006"/>
                </a:cubicBezTo>
                <a:cubicBezTo>
                  <a:pt x="4962568" y="2978345"/>
                  <a:pt x="5059857" y="2958887"/>
                  <a:pt x="5051518" y="3045057"/>
                </a:cubicBezTo>
                <a:cubicBezTo>
                  <a:pt x="5043179" y="3114548"/>
                  <a:pt x="4968127" y="3089532"/>
                  <a:pt x="4920873" y="3092311"/>
                </a:cubicBezTo>
                <a:cubicBezTo>
                  <a:pt x="4659584" y="3125668"/>
                  <a:pt x="4395517" y="3072854"/>
                  <a:pt x="4137007" y="3075633"/>
                </a:cubicBezTo>
                <a:cubicBezTo>
                  <a:pt x="4106431" y="3075633"/>
                  <a:pt x="4100871" y="3167362"/>
                  <a:pt x="4034159" y="3136786"/>
                </a:cubicBezTo>
                <a:cubicBezTo>
                  <a:pt x="4209278" y="3220176"/>
                  <a:pt x="5023720" y="3242414"/>
                  <a:pt x="5296129" y="3286888"/>
                </a:cubicBezTo>
                <a:cubicBezTo>
                  <a:pt x="5012602" y="3603771"/>
                  <a:pt x="4742974" y="3411974"/>
                  <a:pt x="4517821" y="3589872"/>
                </a:cubicBezTo>
                <a:cubicBezTo>
                  <a:pt x="4517821" y="3589872"/>
                  <a:pt x="4562296" y="3589872"/>
                  <a:pt x="4754094" y="3648245"/>
                </a:cubicBezTo>
                <a:cubicBezTo>
                  <a:pt x="4906975" y="3695499"/>
                  <a:pt x="4831925" y="3762211"/>
                  <a:pt x="5218298" y="3890077"/>
                </a:cubicBezTo>
                <a:cubicBezTo>
                  <a:pt x="5070976" y="3931771"/>
                  <a:pt x="4879178" y="3851161"/>
                  <a:pt x="4806907" y="4067975"/>
                </a:cubicBezTo>
                <a:cubicBezTo>
                  <a:pt x="4920873" y="4106891"/>
                  <a:pt x="5057077" y="4070755"/>
                  <a:pt x="5137687" y="4173602"/>
                </a:cubicBezTo>
                <a:cubicBezTo>
                  <a:pt x="5162704" y="4204179"/>
                  <a:pt x="5187722" y="4223637"/>
                  <a:pt x="5218298" y="4240314"/>
                </a:cubicBezTo>
                <a:cubicBezTo>
                  <a:pt x="5204400" y="4245874"/>
                  <a:pt x="5187722" y="4251433"/>
                  <a:pt x="5176602" y="4256992"/>
                </a:cubicBezTo>
                <a:cubicBezTo>
                  <a:pt x="5198840" y="4276451"/>
                  <a:pt x="5768673" y="4382077"/>
                  <a:pt x="5913214" y="4384858"/>
                </a:cubicBezTo>
                <a:cubicBezTo>
                  <a:pt x="5813146" y="4418213"/>
                  <a:pt x="5607451" y="4443230"/>
                  <a:pt x="5607451" y="4443230"/>
                </a:cubicBezTo>
                <a:cubicBezTo>
                  <a:pt x="5607451" y="4443230"/>
                  <a:pt x="5651926" y="4571095"/>
                  <a:pt x="7586575" y="4924113"/>
                </a:cubicBezTo>
                <a:cubicBezTo>
                  <a:pt x="7942372" y="4988046"/>
                  <a:pt x="10310649" y="4996385"/>
                  <a:pt x="10471869" y="4985265"/>
                </a:cubicBezTo>
                <a:cubicBezTo>
                  <a:pt x="10624751" y="4974147"/>
                  <a:pt x="10827667" y="4668383"/>
                  <a:pt x="10916616" y="4687841"/>
                </a:cubicBezTo>
                <a:cubicBezTo>
                  <a:pt x="10944413" y="4660044"/>
                  <a:pt x="11250176" y="3981806"/>
                  <a:pt x="11333566" y="3392515"/>
                </a:cubicBezTo>
                <a:cubicBezTo>
                  <a:pt x="11355803" y="3156244"/>
                  <a:pt x="11378041" y="2483564"/>
                  <a:pt x="11289091" y="2300106"/>
                </a:cubicBezTo>
                <a:cubicBezTo>
                  <a:pt x="11239057" y="2194478"/>
                  <a:pt x="10874921" y="1872037"/>
                  <a:pt x="10747056" y="1816443"/>
                </a:cubicBezTo>
                <a:cubicBezTo>
                  <a:pt x="10616412" y="1744172"/>
                  <a:pt x="10463531" y="1708036"/>
                  <a:pt x="10360682" y="1582951"/>
                </a:cubicBezTo>
                <a:close/>
                <a:moveTo>
                  <a:pt x="0" y="0"/>
                </a:moveTo>
                <a:lnTo>
                  <a:pt x="12188952" y="0"/>
                </a:lnTo>
                <a:lnTo>
                  <a:pt x="12188952"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5E02FF-F80A-B5C9-0AA1-75CDD9845CDD}"/>
              </a:ext>
            </a:extLst>
          </p:cNvPr>
          <p:cNvSpPr>
            <a:spLocks noGrp="1"/>
          </p:cNvSpPr>
          <p:nvPr>
            <p:ph type="title"/>
          </p:nvPr>
        </p:nvSpPr>
        <p:spPr>
          <a:xfrm>
            <a:off x="838200" y="1113158"/>
            <a:ext cx="4614334" cy="2806704"/>
          </a:xfrm>
        </p:spPr>
        <p:txBody>
          <a:bodyPr vert="horz" lIns="91440" tIns="45720" rIns="91440" bIns="45720" rtlCol="0" anchor="b">
            <a:normAutofit/>
          </a:bodyPr>
          <a:lstStyle/>
          <a:p>
            <a:r>
              <a:rPr lang="en-US" sz="4800" i="1" dirty="0"/>
              <a:t>Thank You</a:t>
            </a:r>
          </a:p>
        </p:txBody>
      </p:sp>
      <p:pic>
        <p:nvPicPr>
          <p:cNvPr id="20" name="Graphic 19" descr="Handshake">
            <a:extLst>
              <a:ext uri="{FF2B5EF4-FFF2-40B4-BE49-F238E27FC236}">
                <a16:creationId xmlns:a16="http://schemas.microsoft.com/office/drawing/2014/main" id="{C484953D-2E1A-20B6-5C7B-6E5C1CFD0B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4470" y="678201"/>
            <a:ext cx="5482167" cy="5482167"/>
          </a:xfrm>
          <a:prstGeom prst="rect">
            <a:avLst/>
          </a:prstGeom>
        </p:spPr>
      </p:pic>
    </p:spTree>
    <p:extLst>
      <p:ext uri="{BB962C8B-B14F-4D97-AF65-F5344CB8AC3E}">
        <p14:creationId xmlns:p14="http://schemas.microsoft.com/office/powerpoint/2010/main" val="185060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2C4C-7063-8065-CBEA-F6E9322E1DEE}"/>
              </a:ext>
            </a:extLst>
          </p:cNvPr>
          <p:cNvSpPr>
            <a:spLocks noGrp="1"/>
          </p:cNvSpPr>
          <p:nvPr>
            <p:ph type="title"/>
          </p:nvPr>
        </p:nvSpPr>
        <p:spPr>
          <a:xfrm>
            <a:off x="838200" y="346075"/>
            <a:ext cx="10515600" cy="1325563"/>
          </a:xfrm>
        </p:spPr>
        <p:txBody>
          <a:bodyPr/>
          <a:lstStyle/>
          <a:p>
            <a:r>
              <a:rPr lang="en-US" dirty="0">
                <a:latin typeface="Calibri" panose="020F0502020204030204" pitchFamily="34" charset="0"/>
                <a:cs typeface="Calibri" panose="020F0502020204030204" pitchFamily="34" charset="0"/>
              </a:rPr>
              <a:t>Importance of Branch Prediction</a:t>
            </a:r>
          </a:p>
        </p:txBody>
      </p:sp>
      <p:sp>
        <p:nvSpPr>
          <p:cNvPr id="3" name="Content Placeholder 2">
            <a:extLst>
              <a:ext uri="{FF2B5EF4-FFF2-40B4-BE49-F238E27FC236}">
                <a16:creationId xmlns:a16="http://schemas.microsoft.com/office/drawing/2014/main" id="{A4A3D2DF-D2E9-57FB-F0E5-AA9D082D1E0A}"/>
              </a:ext>
            </a:extLst>
          </p:cNvPr>
          <p:cNvSpPr>
            <a:spLocks noGrp="1"/>
          </p:cNvSpPr>
          <p:nvPr>
            <p:ph idx="1"/>
          </p:nvPr>
        </p:nvSpPr>
        <p:spPr>
          <a:xfrm>
            <a:off x="838200" y="1690688"/>
            <a:ext cx="10515600" cy="4160520"/>
          </a:xfrm>
        </p:spPr>
        <p:txBody>
          <a:bodyPr>
            <a:normAutofit fontScale="70000" lnSpcReduction="20000"/>
          </a:bodyPr>
          <a:lstStyle/>
          <a:p>
            <a:pPr marL="0" marR="0" lvl="0" indent="0">
              <a:lnSpc>
                <a:spcPct val="107000"/>
              </a:lnSpc>
              <a:spcBef>
                <a:spcPts val="0"/>
              </a:spcBef>
              <a:spcAft>
                <a:spcPts val="0"/>
              </a:spcAft>
              <a:buSzPts val="1000"/>
              <a:buNone/>
              <a:tabLst>
                <a:tab pos="457200" algn="l"/>
              </a:tabLst>
            </a:pPr>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0"/>
              </a:spcBef>
              <a:buSzPts val="1000"/>
              <a:tabLst>
                <a:tab pos="457200" algn="l"/>
              </a:tabLst>
            </a:pPr>
            <a:r>
              <a:rPr lang="en-US" kern="100" dirty="0">
                <a:latin typeface="Calibri" panose="020F0502020204030204" pitchFamily="34" charset="0"/>
                <a:ea typeface="Calibri" panose="020F0502020204030204" pitchFamily="34" charset="0"/>
                <a:cs typeface="Calibri" panose="020F0502020204030204" pitchFamily="34" charset="0"/>
              </a:rPr>
              <a:t>I</a:t>
            </a:r>
            <a:r>
              <a:rPr lang="en-US" kern="100" dirty="0">
                <a:effectLst/>
                <a:latin typeface="Calibri" panose="020F0502020204030204" pitchFamily="34" charset="0"/>
                <a:ea typeface="Calibri" panose="020F0502020204030204" pitchFamily="34" charset="0"/>
                <a:cs typeface="Calibri" panose="020F0502020204030204" pitchFamily="34" charset="0"/>
              </a:rPr>
              <a:t>f the branch prediction is accurate, it allows execution of instruction on predicted path that results in improved instruction throughput and allows performance gains.</a:t>
            </a:r>
          </a:p>
          <a:p>
            <a:pPr>
              <a:lnSpc>
                <a:spcPct val="107000"/>
              </a:lnSpc>
              <a:spcBef>
                <a:spcPts val="0"/>
              </a:spcBef>
              <a:buSzPts val="1000"/>
              <a:tabLst>
                <a:tab pos="457200" algn="l"/>
              </a:tabLst>
            </a:pPr>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0"/>
              </a:spcBef>
              <a:buSzPts val="1000"/>
              <a:tabLst>
                <a:tab pos="45720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It enable instruction level parallelism that allows instructions to be executed simultaneously by executing instructions from both predicted branch path and sequential branch path. Therefore, it improves resources utilization. </a:t>
            </a:r>
          </a:p>
          <a:p>
            <a:pPr>
              <a:lnSpc>
                <a:spcPct val="107000"/>
              </a:lnSpc>
              <a:spcBef>
                <a:spcPts val="0"/>
              </a:spcBef>
              <a:buSzPts val="1000"/>
              <a:tabLst>
                <a:tab pos="457200" algn="l"/>
              </a:tabLst>
            </a:pPr>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0"/>
              </a:spcBef>
              <a:buSzPts val="1000"/>
              <a:tabLst>
                <a:tab pos="45720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Branch prediction also follows speculative execution where a processor executes instructions ahead of their need( based on predicted outcomes). This maximizes performance as the processor is busy with work</a:t>
            </a:r>
          </a:p>
          <a:p>
            <a:pPr>
              <a:lnSpc>
                <a:spcPct val="107000"/>
              </a:lnSpc>
              <a:spcBef>
                <a:spcPts val="0"/>
              </a:spcBef>
              <a:buSzPts val="1000"/>
              <a:tabLst>
                <a:tab pos="457200" algn="l"/>
              </a:tabLst>
            </a:pPr>
            <a:endParaRPr lang="en-US" kern="1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0"/>
              </a:spcBef>
              <a:buSzPts val="1000"/>
              <a:tabLst>
                <a:tab pos="45720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Lastly, by dynamic branch prediction historical branch patterns are analyzed and noted. These statistics help to make accurate predictions</a:t>
            </a:r>
          </a:p>
        </p:txBody>
      </p:sp>
    </p:spTree>
    <p:extLst>
      <p:ext uri="{BB962C8B-B14F-4D97-AF65-F5344CB8AC3E}">
        <p14:creationId xmlns:p14="http://schemas.microsoft.com/office/powerpoint/2010/main" val="158892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6438-E7AD-EB3F-F0A9-7166E2193CC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Three types of Branch Predictors</a:t>
            </a:r>
          </a:p>
        </p:txBody>
      </p:sp>
      <p:sp>
        <p:nvSpPr>
          <p:cNvPr id="3" name="Content Placeholder 2">
            <a:extLst>
              <a:ext uri="{FF2B5EF4-FFF2-40B4-BE49-F238E27FC236}">
                <a16:creationId xmlns:a16="http://schemas.microsoft.com/office/drawing/2014/main" id="{E25CADE9-AC70-396C-4C28-D9E6620C08C0}"/>
              </a:ext>
            </a:extLst>
          </p:cNvPr>
          <p:cNvSpPr>
            <a:spLocks noGrp="1"/>
          </p:cNvSpPr>
          <p:nvPr>
            <p:ph idx="1"/>
          </p:nvPr>
        </p:nvSpPr>
        <p:spPr/>
        <p:txBody>
          <a:bodyPr/>
          <a:lstStyle/>
          <a:p>
            <a:pPr marL="0" indent="0">
              <a:buNone/>
            </a:pPr>
            <a:r>
              <a:rPr lang="en-US" b="1" dirty="0"/>
              <a:t>1</a:t>
            </a:r>
            <a:r>
              <a:rPr lang="en-US" b="1" dirty="0">
                <a:latin typeface="Calibri" panose="020F0502020204030204" pitchFamily="34" charset="0"/>
                <a:cs typeface="Calibri" panose="020F0502020204030204" pitchFamily="34" charset="0"/>
              </a:rPr>
              <a:t>.Bimodal Predictor-</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Uses a single bit of memory to predict the outcome of the branch</a:t>
            </a:r>
          </a:p>
          <a:p>
            <a:r>
              <a:rPr lang="en-US" dirty="0">
                <a:latin typeface="Calibri" panose="020F0502020204030204" pitchFamily="34" charset="0"/>
                <a:cs typeface="Calibri" panose="020F0502020204030204" pitchFamily="34" charset="0"/>
              </a:rPr>
              <a:t>Easy implementation</a:t>
            </a:r>
          </a:p>
          <a:p>
            <a:r>
              <a:rPr lang="en-US" dirty="0">
                <a:latin typeface="Calibri" panose="020F0502020204030204" pitchFamily="34" charset="0"/>
                <a:cs typeface="Calibri" panose="020F0502020204030204" pitchFamily="34" charset="0"/>
              </a:rPr>
              <a:t>Low hardware overhead</a:t>
            </a:r>
          </a:p>
          <a:p>
            <a:r>
              <a:rPr lang="en-US" dirty="0">
                <a:latin typeface="Calibri" panose="020F0502020204030204" pitchFamily="34" charset="0"/>
                <a:cs typeface="Calibri" panose="020F0502020204030204" pitchFamily="34" charset="0"/>
              </a:rPr>
              <a:t>Limited accuracy</a:t>
            </a:r>
          </a:p>
        </p:txBody>
      </p:sp>
    </p:spTree>
    <p:extLst>
      <p:ext uri="{BB962C8B-B14F-4D97-AF65-F5344CB8AC3E}">
        <p14:creationId xmlns:p14="http://schemas.microsoft.com/office/powerpoint/2010/main" val="69833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F5CE7-20DC-6E26-66D4-B207F1EFCAA5}"/>
              </a:ext>
            </a:extLst>
          </p:cNvPr>
          <p:cNvSpPr>
            <a:spLocks noGrp="1"/>
          </p:cNvSpPr>
          <p:nvPr>
            <p:ph idx="1"/>
          </p:nvPr>
        </p:nvSpPr>
        <p:spPr>
          <a:xfrm>
            <a:off x="838200" y="704850"/>
            <a:ext cx="10515600" cy="5467350"/>
          </a:xfrm>
        </p:spPr>
        <p:txBody>
          <a:bodyPr/>
          <a:lstStyle/>
          <a:p>
            <a:pPr marL="0" indent="0">
              <a:buNone/>
            </a:pPr>
            <a:r>
              <a:rPr lang="en-US" b="1" dirty="0">
                <a:latin typeface="Calibri" panose="020F0502020204030204" pitchFamily="34" charset="0"/>
                <a:cs typeface="Calibri" panose="020F0502020204030204" pitchFamily="34" charset="0"/>
              </a:rPr>
              <a:t>2.Two-bit Local Predictor</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Uses larger amount of data(history) to predict the outcome</a:t>
            </a:r>
          </a:p>
          <a:p>
            <a:r>
              <a:rPr lang="en-US" dirty="0">
                <a:latin typeface="Calibri" panose="020F0502020204030204" pitchFamily="34" charset="0"/>
                <a:cs typeface="Calibri" panose="020F0502020204030204" pitchFamily="34" charset="0"/>
              </a:rPr>
              <a:t>Maintains a table of history and their respective outcomes and uses them to predict the outcome </a:t>
            </a:r>
          </a:p>
          <a:p>
            <a:r>
              <a:rPr lang="en-US" dirty="0">
                <a:latin typeface="Calibri" panose="020F0502020204030204" pitchFamily="34" charset="0"/>
                <a:cs typeface="Calibri" panose="020F0502020204030204" pitchFamily="34" charset="0"/>
              </a:rPr>
              <a:t>Higher accuracy than bimodal</a:t>
            </a:r>
          </a:p>
          <a:p>
            <a:r>
              <a:rPr lang="en-US" dirty="0">
                <a:latin typeface="Calibri" panose="020F0502020204030204" pitchFamily="34" charset="0"/>
                <a:cs typeface="Calibri" panose="020F0502020204030204" pitchFamily="34" charset="0"/>
              </a:rPr>
              <a:t>Require most hardware resources</a:t>
            </a:r>
          </a:p>
          <a:p>
            <a:r>
              <a:rPr lang="en-US" dirty="0">
                <a:latin typeface="Calibri" panose="020F0502020204030204" pitchFamily="34" charset="0"/>
                <a:cs typeface="Calibri" panose="020F0502020204030204" pitchFamily="34" charset="0"/>
              </a:rPr>
              <a:t>Highest implementation complexity</a:t>
            </a:r>
          </a:p>
        </p:txBody>
      </p:sp>
    </p:spTree>
    <p:extLst>
      <p:ext uri="{BB962C8B-B14F-4D97-AF65-F5344CB8AC3E}">
        <p14:creationId xmlns:p14="http://schemas.microsoft.com/office/powerpoint/2010/main" val="382907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D249CA-08EB-C11D-0917-510CC1E740CD}"/>
              </a:ext>
            </a:extLst>
          </p:cNvPr>
          <p:cNvSpPr>
            <a:spLocks noGrp="1"/>
          </p:cNvSpPr>
          <p:nvPr>
            <p:ph idx="1"/>
          </p:nvPr>
        </p:nvSpPr>
        <p:spPr>
          <a:xfrm>
            <a:off x="838200" y="723900"/>
            <a:ext cx="10515600" cy="5448300"/>
          </a:xfrm>
        </p:spPr>
        <p:txBody>
          <a:bodyPr/>
          <a:lstStyle/>
          <a:p>
            <a:pPr marL="0" indent="0">
              <a:buNone/>
            </a:pPr>
            <a:r>
              <a:rPr lang="en-US" b="1" dirty="0">
                <a:latin typeface="Calibri" panose="020F0502020204030204" pitchFamily="34" charset="0"/>
                <a:cs typeface="Calibri" panose="020F0502020204030204" pitchFamily="34" charset="0"/>
              </a:rPr>
              <a:t>3. Tournament Predictor</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Combines both bimodal and two-bit local predictor.</a:t>
            </a:r>
          </a:p>
          <a:p>
            <a:r>
              <a:rPr lang="en-US" dirty="0">
                <a:latin typeface="Calibri" panose="020F0502020204030204" pitchFamily="34" charset="0"/>
                <a:cs typeface="Calibri" panose="020F0502020204030204" pitchFamily="34" charset="0"/>
              </a:rPr>
              <a:t>Selects more accurate predictor for each branch.</a:t>
            </a:r>
          </a:p>
          <a:p>
            <a:r>
              <a:rPr lang="en-US" dirty="0">
                <a:latin typeface="Calibri" panose="020F0502020204030204" pitchFamily="34" charset="0"/>
                <a:cs typeface="Calibri" panose="020F0502020204030204" pitchFamily="34" charset="0"/>
              </a:rPr>
              <a:t>Uses a small chooser table that selects accurate predictor based on the past performances.</a:t>
            </a:r>
          </a:p>
          <a:p>
            <a:r>
              <a:rPr lang="en-US" dirty="0">
                <a:latin typeface="Calibri" panose="020F0502020204030204" pitchFamily="34" charset="0"/>
                <a:cs typeface="Calibri" panose="020F0502020204030204" pitchFamily="34" charset="0"/>
              </a:rPr>
              <a:t>Provides the best accuracy out of the three predictors.</a:t>
            </a:r>
          </a:p>
          <a:p>
            <a:r>
              <a:rPr lang="en-US" dirty="0">
                <a:latin typeface="Calibri" panose="020F0502020204030204" pitchFamily="34" charset="0"/>
                <a:cs typeface="Calibri" panose="020F0502020204030204" pitchFamily="34" charset="0"/>
              </a:rPr>
              <a:t>Requires most hardware resources.</a:t>
            </a:r>
          </a:p>
          <a:p>
            <a:r>
              <a:rPr lang="en-US" dirty="0">
                <a:latin typeface="Calibri" panose="020F0502020204030204" pitchFamily="34" charset="0"/>
                <a:cs typeface="Calibri" panose="020F0502020204030204" pitchFamily="34" charset="0"/>
              </a:rPr>
              <a:t>Has highest implementation complexity.</a:t>
            </a:r>
          </a:p>
          <a:p>
            <a:endParaRPr lang="en-US" dirty="0"/>
          </a:p>
        </p:txBody>
      </p:sp>
    </p:spTree>
    <p:extLst>
      <p:ext uri="{BB962C8B-B14F-4D97-AF65-F5344CB8AC3E}">
        <p14:creationId xmlns:p14="http://schemas.microsoft.com/office/powerpoint/2010/main" val="370856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66FF-6276-345E-8372-A175EF667FE7}"/>
              </a:ext>
            </a:extLst>
          </p:cNvPr>
          <p:cNvSpPr>
            <a:spLocks noGrp="1"/>
          </p:cNvSpPr>
          <p:nvPr>
            <p:ph type="title"/>
          </p:nvPr>
        </p:nvSpPr>
        <p:spPr/>
        <p:txBody>
          <a:bodyPr/>
          <a:lstStyle/>
          <a:p>
            <a:r>
              <a:rPr lang="en-US" dirty="0"/>
              <a:t>Tradeoffs-</a:t>
            </a:r>
          </a:p>
        </p:txBody>
      </p:sp>
      <p:graphicFrame>
        <p:nvGraphicFramePr>
          <p:cNvPr id="4" name="Table 4">
            <a:extLst>
              <a:ext uri="{FF2B5EF4-FFF2-40B4-BE49-F238E27FC236}">
                <a16:creationId xmlns:a16="http://schemas.microsoft.com/office/drawing/2014/main" id="{2FA37D4E-BC69-9A90-D99F-0C5C834C48E3}"/>
              </a:ext>
            </a:extLst>
          </p:cNvPr>
          <p:cNvGraphicFramePr>
            <a:graphicFrameLocks noGrp="1"/>
          </p:cNvGraphicFramePr>
          <p:nvPr>
            <p:ph idx="1"/>
            <p:extLst>
              <p:ext uri="{D42A27DB-BD31-4B8C-83A1-F6EECF244321}">
                <p14:modId xmlns:p14="http://schemas.microsoft.com/office/powerpoint/2010/main" val="1571365232"/>
              </p:ext>
            </p:extLst>
          </p:nvPr>
        </p:nvGraphicFramePr>
        <p:xfrm>
          <a:off x="838200" y="2325688"/>
          <a:ext cx="10515600" cy="2834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59354823"/>
                    </a:ext>
                  </a:extLst>
                </a:gridCol>
                <a:gridCol w="2628900">
                  <a:extLst>
                    <a:ext uri="{9D8B030D-6E8A-4147-A177-3AD203B41FA5}">
                      <a16:colId xmlns:a16="http://schemas.microsoft.com/office/drawing/2014/main" val="507437145"/>
                    </a:ext>
                  </a:extLst>
                </a:gridCol>
                <a:gridCol w="2628900">
                  <a:extLst>
                    <a:ext uri="{9D8B030D-6E8A-4147-A177-3AD203B41FA5}">
                      <a16:colId xmlns:a16="http://schemas.microsoft.com/office/drawing/2014/main" val="427634187"/>
                    </a:ext>
                  </a:extLst>
                </a:gridCol>
                <a:gridCol w="2628900">
                  <a:extLst>
                    <a:ext uri="{9D8B030D-6E8A-4147-A177-3AD203B41FA5}">
                      <a16:colId xmlns:a16="http://schemas.microsoft.com/office/drawing/2014/main" val="2579635881"/>
                    </a:ext>
                  </a:extLst>
                </a:gridCol>
              </a:tblGrid>
              <a:tr h="370840">
                <a:tc>
                  <a:txBody>
                    <a:bodyPr/>
                    <a:lstStyle/>
                    <a:p>
                      <a:r>
                        <a:rPr lang="en-US" dirty="0"/>
                        <a:t>Criteria</a:t>
                      </a:r>
                    </a:p>
                  </a:txBody>
                  <a:tcPr/>
                </a:tc>
                <a:tc>
                  <a:txBody>
                    <a:bodyPr/>
                    <a:lstStyle/>
                    <a:p>
                      <a:r>
                        <a:rPr lang="en-US" dirty="0"/>
                        <a:t>Bimodal Branch Predictor</a:t>
                      </a:r>
                    </a:p>
                  </a:txBody>
                  <a:tcPr/>
                </a:tc>
                <a:tc>
                  <a:txBody>
                    <a:bodyPr/>
                    <a:lstStyle/>
                    <a:p>
                      <a:r>
                        <a:rPr lang="en-US" dirty="0"/>
                        <a:t>Local 2-bit Branch Predictor</a:t>
                      </a:r>
                    </a:p>
                  </a:txBody>
                  <a:tcPr/>
                </a:tc>
                <a:tc>
                  <a:txBody>
                    <a:bodyPr/>
                    <a:lstStyle/>
                    <a:p>
                      <a:r>
                        <a:rPr lang="en-US" dirty="0"/>
                        <a:t>Tournament Branch Predictor</a:t>
                      </a:r>
                    </a:p>
                  </a:txBody>
                  <a:tcPr/>
                </a:tc>
                <a:extLst>
                  <a:ext uri="{0D108BD9-81ED-4DB2-BD59-A6C34878D82A}">
                    <a16:rowId xmlns:a16="http://schemas.microsoft.com/office/drawing/2014/main" val="2979853697"/>
                  </a:ext>
                </a:extLst>
              </a:tr>
              <a:tr h="370840">
                <a:tc>
                  <a:txBody>
                    <a:bodyPr/>
                    <a:lstStyle/>
                    <a:p>
                      <a:r>
                        <a:rPr lang="en-US" dirty="0"/>
                        <a:t>Accuracy</a:t>
                      </a:r>
                    </a:p>
                  </a:txBody>
                  <a:tcPr/>
                </a:tc>
                <a:tc>
                  <a:txBody>
                    <a:bodyPr/>
                    <a:lstStyle/>
                    <a:p>
                      <a:r>
                        <a:rPr lang="en-US" dirty="0"/>
                        <a:t>Least accurate</a:t>
                      </a:r>
                    </a:p>
                  </a:txBody>
                  <a:tcPr/>
                </a:tc>
                <a:tc>
                  <a:txBody>
                    <a:bodyPr/>
                    <a:lstStyle/>
                    <a:p>
                      <a:r>
                        <a:rPr lang="en-US" dirty="0"/>
                        <a:t>More accuracy than Bimodal</a:t>
                      </a:r>
                    </a:p>
                  </a:txBody>
                  <a:tcPr/>
                </a:tc>
                <a:tc>
                  <a:txBody>
                    <a:bodyPr/>
                    <a:lstStyle/>
                    <a:p>
                      <a:r>
                        <a:rPr lang="en-US" dirty="0"/>
                        <a:t>Most accurate</a:t>
                      </a:r>
                    </a:p>
                  </a:txBody>
                  <a:tcPr/>
                </a:tc>
                <a:extLst>
                  <a:ext uri="{0D108BD9-81ED-4DB2-BD59-A6C34878D82A}">
                    <a16:rowId xmlns:a16="http://schemas.microsoft.com/office/drawing/2014/main" val="3806092658"/>
                  </a:ext>
                </a:extLst>
              </a:tr>
              <a:tr h="370840">
                <a:tc>
                  <a:txBody>
                    <a:bodyPr/>
                    <a:lstStyle/>
                    <a:p>
                      <a:r>
                        <a:rPr lang="en-US" dirty="0"/>
                        <a:t>Hardware overhead</a:t>
                      </a:r>
                    </a:p>
                  </a:txBody>
                  <a:tcPr/>
                </a:tc>
                <a:tc>
                  <a:txBody>
                    <a:bodyPr/>
                    <a:lstStyle/>
                    <a:p>
                      <a:r>
                        <a:rPr lang="en-US" dirty="0"/>
                        <a:t>Least requirement of hardware resources</a:t>
                      </a:r>
                    </a:p>
                  </a:txBody>
                  <a:tcPr/>
                </a:tc>
                <a:tc>
                  <a:txBody>
                    <a:bodyPr/>
                    <a:lstStyle/>
                    <a:p>
                      <a:r>
                        <a:rPr lang="en-US" dirty="0"/>
                        <a:t>More requirement of hardware resources than Bimodal</a:t>
                      </a:r>
                    </a:p>
                  </a:txBody>
                  <a:tcPr/>
                </a:tc>
                <a:tc>
                  <a:txBody>
                    <a:bodyPr/>
                    <a:lstStyle/>
                    <a:p>
                      <a:r>
                        <a:rPr lang="en-US" dirty="0"/>
                        <a:t>Most requirement of hardware resources</a:t>
                      </a:r>
                    </a:p>
                  </a:txBody>
                  <a:tcPr/>
                </a:tc>
                <a:extLst>
                  <a:ext uri="{0D108BD9-81ED-4DB2-BD59-A6C34878D82A}">
                    <a16:rowId xmlns:a16="http://schemas.microsoft.com/office/drawing/2014/main" val="2298194247"/>
                  </a:ext>
                </a:extLst>
              </a:tr>
              <a:tr h="370840">
                <a:tc>
                  <a:txBody>
                    <a:bodyPr/>
                    <a:lstStyle/>
                    <a:p>
                      <a:r>
                        <a:rPr lang="en-US" dirty="0"/>
                        <a:t>Implementation Complexity</a:t>
                      </a:r>
                    </a:p>
                  </a:txBody>
                  <a:tcPr/>
                </a:tc>
                <a:tc>
                  <a:txBody>
                    <a:bodyPr/>
                    <a:lstStyle/>
                    <a:p>
                      <a:r>
                        <a:rPr lang="en-US" dirty="0"/>
                        <a:t>Simplest</a:t>
                      </a:r>
                    </a:p>
                  </a:txBody>
                  <a:tcPr/>
                </a:tc>
                <a:tc>
                  <a:txBody>
                    <a:bodyPr/>
                    <a:lstStyle/>
                    <a:p>
                      <a:r>
                        <a:rPr lang="en-US" dirty="0"/>
                        <a:t>More complex</a:t>
                      </a:r>
                    </a:p>
                  </a:txBody>
                  <a:tcPr/>
                </a:tc>
                <a:tc>
                  <a:txBody>
                    <a:bodyPr/>
                    <a:lstStyle/>
                    <a:p>
                      <a:r>
                        <a:rPr lang="en-US" dirty="0"/>
                        <a:t>Most complex</a:t>
                      </a:r>
                    </a:p>
                  </a:txBody>
                  <a:tcPr/>
                </a:tc>
                <a:extLst>
                  <a:ext uri="{0D108BD9-81ED-4DB2-BD59-A6C34878D82A}">
                    <a16:rowId xmlns:a16="http://schemas.microsoft.com/office/drawing/2014/main" val="2015503316"/>
                  </a:ext>
                </a:extLst>
              </a:tr>
            </a:tbl>
          </a:graphicData>
        </a:graphic>
      </p:graphicFrame>
    </p:spTree>
    <p:extLst>
      <p:ext uri="{BB962C8B-B14F-4D97-AF65-F5344CB8AC3E}">
        <p14:creationId xmlns:p14="http://schemas.microsoft.com/office/powerpoint/2010/main" val="32873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rgbClr val="80AAA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7096FAA-A253-2F86-7C16-87DAC91B70E4}"/>
              </a:ext>
            </a:extLst>
          </p:cNvPr>
          <p:cNvSpPr>
            <a:spLocks noGrp="1"/>
          </p:cNvSpPr>
          <p:nvPr>
            <p:ph type="title"/>
          </p:nvPr>
        </p:nvSpPr>
        <p:spPr>
          <a:xfrm>
            <a:off x="838200" y="937845"/>
            <a:ext cx="6696453" cy="3643679"/>
          </a:xfrm>
        </p:spPr>
        <p:txBody>
          <a:bodyPr vert="horz" lIns="91440" tIns="45720" rIns="91440" bIns="45720" rtlCol="0" anchor="b">
            <a:normAutofit/>
          </a:bodyPr>
          <a:lstStyle/>
          <a:p>
            <a:r>
              <a:rPr lang="en-US" sz="4700" b="0" i="1" u="none" strike="noStrike" dirty="0">
                <a:effectLst/>
              </a:rPr>
              <a:t>Summarize how you made gem5 work and problems found and how you resolved them if any?</a:t>
            </a:r>
            <a:endParaRPr lang="en-US" sz="4700" i="1" dirty="0"/>
          </a:p>
        </p:txBody>
      </p:sp>
    </p:spTree>
    <p:extLst>
      <p:ext uri="{BB962C8B-B14F-4D97-AF65-F5344CB8AC3E}">
        <p14:creationId xmlns:p14="http://schemas.microsoft.com/office/powerpoint/2010/main" val="52373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295AE5-5550-3987-8356-59B73004118B}"/>
              </a:ext>
            </a:extLst>
          </p:cNvPr>
          <p:cNvSpPr>
            <a:spLocks noGrp="1"/>
          </p:cNvSpPr>
          <p:nvPr>
            <p:ph idx="1"/>
          </p:nvPr>
        </p:nvSpPr>
        <p:spPr>
          <a:xfrm>
            <a:off x="381000" y="1690688"/>
            <a:ext cx="10515600" cy="4160520"/>
          </a:xfrm>
        </p:spPr>
        <p:txBody>
          <a:bodyPr>
            <a:noAutofit/>
          </a:bodyPr>
          <a:lstStyle/>
          <a:p>
            <a:pPr marL="457200" indent="-457200" algn="just" rtl="0">
              <a:spcBef>
                <a:spcPts val="1200"/>
              </a:spcBef>
              <a:spcAft>
                <a:spcPts val="1200"/>
              </a:spcAft>
              <a:buFont typeface="+mj-lt"/>
              <a:buAutoNum type="arabicPeriod"/>
            </a:pPr>
            <a:r>
              <a:rPr lang="en-US" sz="2400" b="0" i="0" u="none" strike="noStrike" dirty="0">
                <a:solidFill>
                  <a:srgbClr val="000000"/>
                </a:solidFill>
                <a:effectLst/>
                <a:latin typeface="Calibri" panose="020F0502020204030204" pitchFamily="34" charset="0"/>
                <a:cs typeface="Calibri" panose="020F0502020204030204" pitchFamily="34" charset="0"/>
              </a:rPr>
              <a:t>In proj_1, our automation script is sequential and takes long time, this time in automation scripts, each time gem5 is built, we had run the benchmarks parallelly with multiple instances of gem5.opt. </a:t>
            </a:r>
            <a:r>
              <a:rPr lang="en-US" sz="2400" dirty="0">
                <a:solidFill>
                  <a:srgbClr val="000000"/>
                </a:solidFill>
                <a:latin typeface="Calibri" panose="020F0502020204030204" pitchFamily="34" charset="0"/>
                <a:cs typeface="Calibri" panose="020F0502020204030204" pitchFamily="34" charset="0"/>
              </a:rPr>
              <a:t>a</a:t>
            </a:r>
            <a:r>
              <a:rPr lang="en-US" sz="2400" b="0" i="0" u="none" strike="noStrike" dirty="0">
                <a:solidFill>
                  <a:srgbClr val="000000"/>
                </a:solidFill>
                <a:effectLst/>
                <a:latin typeface="Calibri" panose="020F0502020204030204" pitchFamily="34" charset="0"/>
                <a:cs typeface="Calibri" panose="020F0502020204030204" pitchFamily="34" charset="0"/>
              </a:rPr>
              <a:t>nd automated the size changes to be made in the </a:t>
            </a:r>
            <a:r>
              <a:rPr lang="en-US" sz="2400" b="0" i="0" u="none" strike="noStrike" dirty="0" err="1">
                <a:solidFill>
                  <a:srgbClr val="000000"/>
                </a:solidFill>
                <a:effectLst/>
                <a:latin typeface="Calibri" panose="020F0502020204030204" pitchFamily="34" charset="0"/>
                <a:cs typeface="Calibri" panose="020F0502020204030204" pitchFamily="34" charset="0"/>
              </a:rPr>
              <a:t>src</a:t>
            </a:r>
            <a:r>
              <a:rPr lang="en-US" sz="2400" b="0" i="0" u="none" strike="noStrike" dirty="0">
                <a:solidFill>
                  <a:srgbClr val="000000"/>
                </a:solidFill>
                <a:effectLst/>
                <a:latin typeface="Calibri" panose="020F0502020204030204" pitchFamily="34" charset="0"/>
                <a:cs typeface="Calibri" panose="020F0502020204030204" pitchFamily="34" charset="0"/>
              </a:rPr>
              <a:t> code within the script</a:t>
            </a:r>
            <a:endParaRPr lang="en-US" sz="2400" b="0" dirty="0">
              <a:effectLst/>
              <a:latin typeface="Calibri" panose="020F0502020204030204" pitchFamily="34" charset="0"/>
              <a:cs typeface="Calibri" panose="020F0502020204030204" pitchFamily="34" charset="0"/>
            </a:endParaRPr>
          </a:p>
          <a:p>
            <a:pPr marL="457200" indent="-457200" algn="just" rtl="0">
              <a:spcBef>
                <a:spcPts val="1200"/>
              </a:spcBef>
              <a:spcAft>
                <a:spcPts val="1200"/>
              </a:spcAft>
              <a:buFont typeface="+mj-lt"/>
              <a:buAutoNum type="arabicPeriod"/>
            </a:pPr>
            <a:r>
              <a:rPr lang="en-US" sz="2400" b="0" i="0" u="none" strike="noStrike" dirty="0">
                <a:solidFill>
                  <a:srgbClr val="000000"/>
                </a:solidFill>
                <a:effectLst/>
                <a:latin typeface="Calibri" panose="020F0502020204030204" pitchFamily="34" charset="0"/>
                <a:cs typeface="Calibri" panose="020F0502020204030204" pitchFamily="34" charset="0"/>
              </a:rPr>
              <a:t>Tried to build the gem5 and run benchmarks in engnx.utdallas.edu </a:t>
            </a:r>
            <a:r>
              <a:rPr lang="en-US" sz="2400" b="0" i="0" u="none" strike="noStrike" dirty="0" err="1">
                <a:solidFill>
                  <a:srgbClr val="000000"/>
                </a:solidFill>
                <a:effectLst/>
                <a:latin typeface="Calibri" panose="020F0502020204030204" pitchFamily="34" charset="0"/>
                <a:cs typeface="Calibri" panose="020F0502020204030204" pitchFamily="34" charset="0"/>
              </a:rPr>
              <a:t>linux</a:t>
            </a:r>
            <a:r>
              <a:rPr lang="en-US" sz="2400" b="0" i="0" u="none" strike="noStrike" dirty="0">
                <a:solidFill>
                  <a:srgbClr val="000000"/>
                </a:solidFill>
                <a:effectLst/>
                <a:latin typeface="Calibri" panose="020F0502020204030204" pitchFamily="34" charset="0"/>
                <a:cs typeface="Calibri" panose="020F0502020204030204" pitchFamily="34" charset="0"/>
              </a:rPr>
              <a:t> "no machine" setup, to reduce to the compilation times to half, but since necessary libraries are not installed and can't use </a:t>
            </a:r>
            <a:r>
              <a:rPr lang="en-US" sz="2400" b="0" i="0" u="none" strike="noStrike" dirty="0" err="1">
                <a:solidFill>
                  <a:srgbClr val="000000"/>
                </a:solidFill>
                <a:effectLst/>
                <a:latin typeface="Calibri" panose="020F0502020204030204" pitchFamily="34" charset="0"/>
                <a:cs typeface="Calibri" panose="020F0502020204030204" pitchFamily="34" charset="0"/>
              </a:rPr>
              <a:t>sudo</a:t>
            </a:r>
            <a:r>
              <a:rPr lang="en-US" sz="2400" b="0" i="0" u="none" strike="noStrike" dirty="0">
                <a:solidFill>
                  <a:srgbClr val="000000"/>
                </a:solidFill>
                <a:effectLst/>
                <a:latin typeface="Calibri" panose="020F0502020204030204" pitchFamily="34" charset="0"/>
                <a:cs typeface="Calibri" panose="020F0502020204030204" pitchFamily="34" charset="0"/>
              </a:rPr>
              <a:t>, had to use ce6304.utdallas.edu server machine, personal laptops for compilations, just how it was done in proj1.</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419100"/>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412A24"/>
      </a:dk2>
      <a:lt2>
        <a:srgbClr val="E8E2E3"/>
      </a:lt2>
      <a:accent1>
        <a:srgbClr val="80AAA3"/>
      </a:accent1>
      <a:accent2>
        <a:srgbClr val="74AC8C"/>
      </a:accent2>
      <a:accent3>
        <a:srgbClr val="7EAA7E"/>
      </a:accent3>
      <a:accent4>
        <a:srgbClr val="8BAB74"/>
      </a:accent4>
      <a:accent5>
        <a:srgbClr val="9EA57C"/>
      </a:accent5>
      <a:accent6>
        <a:srgbClr val="AEA076"/>
      </a:accent6>
      <a:hlink>
        <a:srgbClr val="AE6974"/>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0CC89B7-6121-442F-9624-857373A06D3F}">
  <we:reference id="4b785c87-866c-4bad-85d8-5d1ae467ac9a" version="3.5.1.0" store="EXCatalog" storeType="EXCatalog"/>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i&gt;w&lt;/mi&gt;&lt;mi&gt;e&lt;/mi&gt;&lt;mi&gt;i&lt;/mi&gt;&lt;mi&gt;g&lt;/mi&gt;&lt;mi&gt;h&lt;/mi&gt;&lt;mi&gt;t&lt;/mi&gt;&lt;mi&gt;e&lt;/mi&gt;&lt;mi&gt;d&lt;/mi&gt;&lt;mo&gt;&amp;#xA0;&lt;/mo&gt;&lt;mi&gt;g&lt;/mi&gt;&lt;mi&gt;r&lt;/mi&gt;&lt;mi&gt;a&lt;/mi&gt;&lt;mi&gt;p&lt;/mi&gt;&lt;mi&gt;h&lt;/mi&gt;&lt;mi&gt;s&lt;/mi&gt;&lt;mo&gt;=&lt;/mo&gt;&lt;mfrac&gt;&lt;mn&gt;1&lt;/mn&gt;&lt;mrow&gt;&lt;mi&gt;B&lt;/mi&gt;&lt;mi&gt;T&lt;/mi&gt;&lt;mi&gt;B&lt;/mi&gt;&lt;mi&gt;M&lt;/mi&gt;&lt;mi&gt;i&lt;/mi&gt;&lt;mi&gt;s&lt;/mi&gt;&lt;mi&gt;s&lt;/mi&gt;&lt;mi&gt;p&lt;/mi&gt;&lt;mi&gt;c&lt;/mi&gt;&lt;mi&gt;t&lt;/mi&gt;&lt;mo&gt;&amp;#xB7;&lt;/mo&gt;&lt;mi&gt;B&lt;/mi&gt;&lt;mi&gt;r&lt;/mi&gt;&lt;mi&gt;a&lt;/mi&gt;&lt;mi&gt;n&lt;/mi&gt;&lt;mi&gt;c&lt;/mi&gt;&lt;mi&gt;h&lt;/mi&gt;&lt;mi&gt;M&lt;/mi&gt;&lt;mi&gt;i&lt;/mi&gt;&lt;mi&gt;s&lt;/mi&gt;&lt;mi&gt;p&lt;/mi&gt;&lt;mi&gt;r&lt;/mi&gt;&lt;mi&gt;e&lt;/mi&gt;&lt;mi&gt;d&lt;/mi&gt;&lt;mi&gt;p&lt;/mi&gt;&lt;mi&gt;r&lt;/mi&gt;&lt;mi&gt;c&lt;/mi&gt;&lt;/mrow&gt;&lt;/mfrac&gt;&lt;/mstyle&gt;&lt;/math&gt;\&quot;,\&quot;base64Image\&quot;:\&quot;iVBORw0KGgoAAAANSUhEUgAABdsAAACvCAYAAAAFZwfVAAAACXBIWXMAAA7EAAAOxAGVKw4bAAAABGJhU0UAAABkivs33wAAQcpJREFUeNrt3QGkFVv7+PHHcSRJJEmSSJIkkSTXkciVJLkkSZJIkiSXXFeSRK4rSeJKkiSSJEkkSZJIkiSRK0kSV5Ik8f73899rfs2Z86yZWWtm7z377O+H5X3vae81M2vWXrPn2WueJQIAAAAAAMaj+TQBAAAAAAAAAABx1rXKs1b5TFMAAAAAAAAAABBmpFUetcr/XCHYDgAAAAAAAABASUta5a78DLITbAcAAAAAAAAAoKQFrXJdxgbZCbYDAAAAAAAAAFBgbqtcEH+QnWA7AAAAAAAAAAAes1rlVKt8b5U7rXK8VS4KwXYAAAAAAAAAAEpZ3CrvWuWwtIPuaceEYDsAAAAAAAAAAIWmtcqw599WCMF2AAAAAAAAAAAqmSQE2wEAAAAAAAAAqGSCEGwHAAAAAAAAAKASgu0AAAAAAAAAAFREsB0AAAAAAAAAgIoItgMAAAAAAAAAUBHBdgAAAAAAAAAAKiLYDgAAAAAAAABARQTbAQAAAAAAAACoiGA7AAAAAAAAAAAVEWwHAAAAAAAAAKAigu0AAAAAAAAAAFREsB0AAAAAAAAAgIoItgMAAAAAAAAAUBHBdgAAAAAAAAAAKiLYDgAAAAAAAABARQTbAQAAAAAAAACoiGA7AAAAAAAAAAAVEWwHAAAAAAAAAKAigu0AAAAAAAAAAFREsB0AAAAAAAAAgIoItgMAAAAAAAAAUBHBdgAAAAAAAAAAKiLYDgAAAAAAAABARQTbAQAAAAAAAACoiGA7AAAAAAAAAAAVEWwHAAAAAAAAAKAigu0AAAAAAAAAAFREsB0AAAAAAAAAgIoItgMAAAAAAAAAUBHBdgAAAAAAAAAAKiLYDgAAAAAAAABARQTbAQAAAAAAAACoaKIQbAcAAAAAAAAAoJI5QrAdAAAAAAAAAIBKfhM72P6jVYZoHgAAAAAAAAAAil0WO9iuZRXNAwAAAAAAAABAvu3iD7RredEq02kmAAAAAAAAAADa5rbKylZZ1yr7WuWB5Afak/KlVc62yqZWWdMqI60yleYEAAAAAAAAAAyiq1IuuF6mnKE5AQAAAAAAAAAAAAAAAAAAAAAAAAAAAAAAAAAAAAAAAAAAAAAAAABNM71V1rXKYWkv2vOcJmmEya2ytlV2t8qFVnnWKutpFjCOAAAAAAAAAL0z1CqLW2VDq+yQ9ur111vls4xd2f42zdVVy1tlZ6v80yqXWuV+q3wxzsv/3DkEGEcAAAAAAADQl460yodW+d4qD1plpA+PYXurfGuVH2IHcdPlAKe8q061yn/u/OSdl880FRhHAAAAAAAA0K8Oydggkgbdl/TxMc2Q9g8IviDZUk57z0xrlbOe83KJ5gHjCAAAAAAAAPrVO7EDSRfHwbHdNY7rP055z6309LldNA0YRwAAAAAAANCvfKk9bo6DY7spzJ5uIl+wfQFNA8YRAAAAAAAA9KuXMn5Tenw1jms7p7znfjPOyweaBYwjAAAAAAAA6GcHZXzmI17sOa7ZnPKeOy7jM20Rxh/GEQAAAAAAAAQ53So/5OcM443j4Jj2ytgA2StOdSM8EWYKg3EEAAAAAAAA49REaefMHhonx3NNxgbJTjdo/1YMaD+bIfZM4bl8BME4AgAAAAAAADSL/mBgLfy6oSH7d8Ttz6QBPDebjPPyhi4LxhEAAAAAAACgeUZkbIBM0+RMbMC+rXb783pAz80F49yco8uCcQQAAAAAAABonkMyNkh2rwH7tbBV/nP7c2ZAz81749z8RpcF4wgAAAAAAADQPHdlbJDsUI/3aZ6MDjQPYoB5gdgzhafSZcE4AgAAAAAAADTLsLQDuNkg2UgP92mRjA606/5NGcBzs9s4Lw/psmAcAQAAAAAAAJpnrYwNkH2V9mKHvbC+VT5n9ufBgJ6bK8a5OUKXBeMIAAAAAAAAxpvxEEg6LmODZFd6sB+TWuWUsS+DGmDWvvXVaIuVfOzAOAIAAAAAANBdGqzTBSY3tMreVjkv7RnC36QdGKliaau8k3ZO6bJWtcrjVvku7RQhf9Z8vBOlndf7bKvcl/bsaN2WBixftsrJwP3NmtAqa1pll2vL5FgW1HgMuo3Nrv4nrfLFnS89huetcs7tQ530OLJBsl0l3je3Vf5ulReuHb64/Z4dccy6vbdiB9r/5/qO9Fl/yftcrnXn8qnbnp7j163yR+p1I9KfM4V70Yd1m6tbZVOrHG2VS9JemPOTO8+WOW4cfO3O+7tM+8f6tVX+ccf+NVX3P+4zk5jeKjukvfDvtVb5GDgu6zGvcOP7Adfet1w/3uTpd9rfL7pjTvZNX3+9VXa6Ovt1HPFZ6T7jr10/1G382yqXW+Vgq6xrlZmun+j//+A+nwAAAAAAAP/fVWkHbqz8uUn5WKF+Ddo8d/WEBM0+GvtRR3BLA6IayPqWc7zp3N/bS9S5UdqBojOuPT946ntX0zmbJu2A05cSx6BFg8G/1rDdKZ7684LMk1vlRE7/eueOp4j2nTvSDn79L6Kcb1B/KUODeQdc++RtMwm4HpT+minczT6sTzpoQP1xwXl87Hn//px+tzdif4ZdnW8LjvlL6ph3Gv++JWcbW2R0QD1vO3My791aYt+0aEB6aZ+NIz4zWuVm5NgyWwAAAAAAABydBayzPDWos038wb05kfX/nqpjY8D7rADR6wrHqcGUc5n6dMbinlaZ5V6jMxavG9v9paBuDQTqjwNFAdnzNZwvnd36KVPvXWnnLk9mms41jlXLX1JtNupGo843Oa9f4tq4KFh1tGC7vsUUQ8q+BvWXIhtcu2bz0GsAdbJ7zUjqNXNcH4iZKdwL3e7D+rnTH8JOSzvo7gucWzPFLxT0q9uB+/KrG8fSdTxxbTIz1d91tvlbNw5qf7soYUHe5Mc/3f/HOfv/KvUeDVbfCPxc/dcq8/pkHPGZbtR/xW13yBWd8W4F43/wFQIAAAAAAOTR4LsVyNgQUZcGAdN5pLcFvPewsQ/fI49J01T8l6lLZ9VO8Oxzdrs3Ara1WOxZ+Vo2VTw3VvBxZ87rb0lxgCrk2M4a7z/nee16sXOIW+VpZHtYs29/q+Ez0M3+kjbJOMcfco5pvrSDffvE/jFifgPHl173YbXOU8/6zOuOS7kZ92VoAP2EjA1U581O12C6Btt1bYIXUu2Hx12e/T/h/n2mOxb923P3+iT4P8G1zUtPHaELEjdtHLmdqedazmuz5/AtXxkAAAAAAEARK4h5MKKe7KzfkwHv1dmE2UDb58Dta4DrH+NYNhe8z8p9HeKa2MGg6RXOyVUJDyxvkHoDla+M91tPK2yW0UFBTa0yyZ3TrUYd3yLaY67neKqkkuhVf1E6e/mZjA0ezizRL6xULK8bOK40oQ+rCWLPUE7/mJKkbXnv+u8hz7Yvldiefu4fGOenzNNCOmZaP979E3jMEz37v8bt3xvXb/cUHIfvh8SRPh1HrLUOlhW850nqtVdr+mycl2pP7nSjnOGrEQAAAAAAcazUCZcC67BSBYSmUdEA0T2JS9mg6TbuSHhwzwrEhc6of2rU8azC+Thm1HesxPt8uZFjApWzxA5QTs0578fFng1exxML24x6nldo4172F52Bnk3fpDOZy/xw8Kf0R2CsCX04Mcmo42Hq35fKz4VK06larFQ9RYtj6o8l2eCy/nfZH942e4459AmOJZ5+qm2haWb0CYplFfrbqT4dR6wnLYoWFV7bgc8ZwXYAAAAAAMaxHcaN9qOA92vg0sr9HrNgYzpNx8GA7T8wtn+gxHtXS7VZwr784iciz8UKoy7NL1w2b3VduY2tmaRPjLb77oovZc6QhOVr9rlk1HM6so172V800J5dUFf/e3aFz2ps2qdOaUofzjtnf6X6gp4/nSWdXfxTA8VJ4Fz/vWgdgJkyNvf+B/mZ878M60dLHV+mBB7zFqMeffJIf1jVdDaLStYz4jkfD/t0HLFywRfRbScz/PfW9Bkh2A4AAAAAwDi21rjR/hLwfg0sW3l270buT0gOag12WzOUr5fclpVG5FTFttOyLvLYrcUNd0S0XdUUI1ZwOz0zWc+NLnqpQcg1OfUsNOq5HLE/76WefO297C8ajLVSNq0O2P+jYgdjJzZoPGlKH07szfl8npHiBXWnuH4jBa95bmxnZeC+WkHyhxHHbD2tlPT7XwPqmeA5H5/7dByxFstdFHAcdf2oRbAdAAAAAIBxzJfft8xM1CRdgc5Cz87w/i9iX5K0A2UDTNbiezqbtExKjrliz0pfGLC/vuDncMSxWzOCNag1VPL9vsBYTLqFD0Y9SZBOU0C8csdZlFbDWqjxz8B9mS/1zPbtZX/Rc2MFoY/VsP/3GjSWNKkPJ654Pp8rJT6YnXXT2OfDEfX8XkMfUa8lf4HUEFXOR5PGERE72F7mCapk+0tq+pwMWrD9fxQKhUKhUCgUCoVCofRhqeSbUeGKEu/TfOVJiohPNQTIkqDGlhKv3eZpiO0lt2XNcA5NTXJf6pvRf9yo62LA+5fUFKhc5KkjCZheC2jnaznBtrKs1ClPItq3l/3ljPHeFxE/yliLjh5qULC9KX04oX02u6Dsfff35y7Qu7DiMR/0nNuhiLqsIOyawDp8iwl/jPyByqrrWx+OI8n1KlvPeyl+MiR5gmlIQLCdQqFQKBQKhUKhUCgE20t4KOF5oPe71210/20tKBgaTHzsZjsW0RzXnyV+YdLDngDupIB99eVrP1jjOdgS8P6tno7xPnA/9oh/UcokJcffJdsnO5M0Zta/lYoidIZuL/vLes95GYnoI89qqqdTmtKHE8vFnim+J6Af51nm2d9VNbXf94jPy3bPPsX8KDPkqetLH44jvh+DtBwpeN/UiB89QLCdQqFQKBQKhUKhUCgDHGy/bFS4Nef1s1zw8kHqb9as2/kB+7DGvWdziddek/hc6fs8QdfpgW3my9e+IvIcWHnvl1YMSv/P/T3EFaMObTOdqaozWu8Fns90eRDRLlYqivWBdfSqv0wWO9/8pYh2GDJ+3PkqzZpt25Q+nDjoOefv3HmZXOFYtd1fSHz+/zJB5TsR9VhtqP1mRkRdkzzn42kfjiPK9+TEDym/aCwItlMoFAqFQqFQKBQKhWB7ISsX9MkSwcvFqb9VSYGQpHUoE8QZ8TTAyxLv/dt43y1pz1wMdcyoq0rw08onPKHkeyd5Ap1aQhbgHPLUs8QFmDUP/8ySdZ0Qe1ZxiAWewNiEgDp62V/+8uz/vIj+8UuNQehOaUIfTss+baP7l8yq3lvxWH/37OviyPpWSz2z0f8z6rkduU8rI3/8aNo4knY/ZzyYKAAAAAAAADWwZu9e8Lw2SYtxNvN36xH930puP0lJUyYlhpWqoih4pnmZH2VerzPzd1doMytoc6VCfVZwqqzdnjYJnQFqBXQ113OSRmVzQF0vpXqe5Z1GHaELWvaqv/gWVD0X2T8OGHXtbNg40oQ+nJhotP9d1y91nYkqTwTojy2fxP4hJpb1w05oOhrfzO3tkfu02VPfH302jqQtF/8v1hcFAAAAAACgBlZQxUqHoGkX3ko7Z292ZqKVK3hriW3PdfWVCXSsEP8Citbifxo01cUp00E3/f86W3JGhfaaIHYgdVeFOq3gfdl9eWO8V4OB8wP34U+jnmQhyRsB9cyT/MURy7LSG/0V8P5e9pd/PNteEtk/rAVaZzdsHGlCH05sEDvPvv7vjorHedhzbldWqPNNDZ+X/WI/STElcp9ORx5n08aRrIviD7jvEgAAAAAAgIo0j7EVHMlKZl9aMxs3Stzj/hqg06BamWDmOSlOa6D55HWWbHZGs+b+PuL+vSrfopcLKtRp5ZcuE0w9JHY6m5jUG3c8x/U1sN2sWcoxuaytlBjrAt7fq/6iP0RZP8Y8jOwbU436XjVwHGlCH05YgWIN1GpQu0qwdoKnX1Y5H1aqo5jUL9baBDcr7NdjsX8AGeqzcSRruthrQWj5VnEcBwAAAAAAMHPzfs68ZrH7u6ZgGDbqsBayK0qZkeQ9LjPT1JcHWIv+CKCzj5/K2ICp7sNaqXchSSvlw7uKdWpA9aOEpQnRdA3ZIOxH9/dQ1gKNSTkYWNd1qT5jdLHYs3SHS76/l/3lT6l31uwuo65TDRxHet2H0155zsGeivXurOkzknahhvqGPJ/fXRXOpXWcp/tsHPHx/WCq5RFfCQAAAAAAQBWaZsAKbKYlKRg2eOqYL2E5zJe6bZSdwWkF87PltbRTj2hAbUkH28vKA36+hnp1Ju/XzPH4FuPU3MPZwKa2ZezMfV/7vpewhQN9wbbQlCd7jDru13A83egvzz2fp+mR9T0y6tvQ0LGkl304MU/8M6snV6z7nqfueZH1zRL7KYjQfO2rPPsV25a+HxWW9dk4kudEztiwQwAAAAAAACJpYMMKOCSziJMFVPOCnROkfAoDDXjpzFNNSVA2GHTMs48a0NcA0FCX2sqXr31TTfXrjO4nqXqfSTuAmRyf5hX/O7MP+vr1Fbf7l6d9DwTWY80YfRaxP1eMeo4EvL9X/cUX6I1d6HOp2OlQhhs8nvSqDyd2eM7ByYr1+mZ7P69Q53GpJy+5lUf+aYX9uh/Zh5s2jhSN5c88+/umg2PEeSn+IbDX5QxfiwAAAAAAqMaaRTjTlc/uvxcF1vHR87pkgbotAft31RMUWNfldtrg2Y9pNW9Hg1M/XNFA5CfXvj/c+bgl7eBzXTOyrfzMvoVE85yUaouaJj4b9azpg/7iC/T+FVnfJaknn3cvdLsPJ65IvYvTJjZJXGoVn9mecfdORF1WcPxY5H4t8hznmj4cR4osFn/A+bcOfS4ItgMAAAAAMACs4KamJkiCludK1JFdOPCb8ZokGHkpcP/eeoICE7vcTla+9jpnXOpCsTdcvXrM3Visb7Knbc9G1GXlyl4TWMcSqT7bt1f95YJnuzFpXxZ66vq94WNJL/pwQvvIlw59Rv/xnI+NkfVd9NR3JLAe39M2v9bYh2/34ThSli+dzKUObY9gOwAAAAAAA+C92IswJrmOy6R7uSP+VDRqsatLH9EPnenoW+yy2x4Y+3Cipro1vcmHVL2ru3RMv3nadiSwHitvf0zKk71SfbZvr/rLA892YwLOdzx1LW3wONKrPpwYkXrSmFhueupeHFHXavm5sHLVpy82SD2paNRCT10L+2gc0aeMLgUc/3SxnzB406E+SrAdAAAAAIABcCvnxrvsTEsrdUcSpNfgus5W1BmYyyP277v0Ptg+LPYM0jpSk2i6no89OjZrxu67iHqsILkvz39eSiIrDcihPukvnyV//YOyNnrq+a/BY0gv+3DikKfd5tRQ96eazq3mftdA7j2jr+v4Evr0hZVyJTbV0G2Jf5KiKePIWveeFQHbPCN2gL8TCLYDAAAAADAAbog/uFd2FroVREhSGVxz/70/cv98M5WrLmI3NeC1q6X8jEtNhTI7oO7T0r2cwVkvpZ7Z+tdL1nPEbTPkXK8yXqczvLc1rL/UEeTXmbY6O/yJlE9tsV16n16ml304YeUuf1hT3d+knh9wrrlxdbbRT33pbua6fmGxFvk8FLFfVk76m304jmx279kWsM21xja/8bUAAAAAAADESoLh2fJHQB1WPnNNcXDA/f/rFfbvmdSToiBNUyPobPuyC+/tM7Z/13idBmT/lbAFCv/zHJ8GmeZ08LzP9Gw3NP2HBrGtQHM2n/W6gvO2VMqlxEjaeEfD+osv2D4U0I6aPkZnPu836tlpvGeN9Gax4Kb04YTmDLeePDlQU/0/pHqw/Yh7z3pPX7fWxtC0Khc89c2QehYCtp5KeCHlf2ht0jhyVMJzrk8wtvmerwUAAAAAACDWZbGDDSEpDbaJ/Ti6/u9rCZtFnnVW/IG8GFulvZCiBjVnlHzPJSkXyNPZoC8D2843azYp99y2ltV83rcY29J2CZ0BvlqKc5Xr/9c0K0dz6rFSSFiza/VJjFsN7C++NDILA/u5zuS3nhTJ5gdf4fbrZAPGkF714YQvZ/i8mur3nduyT7Dscq8/6P57t1HX5sx7Zrr+7wt6b/Ls04SA49LP+t3M+9+6bffjOJKM058Ct5/d5hW+FgAAAAAAgFg6czIbbNgXWIcv2KVBl8UV9+9XT93fA+uekjpWDSiFpHp5bGw/Gzg8Lu0ZsKGLWPqCw77UPvojxi81nHfrB4RLEfUckfwZ3ZoCQ2eiF+WStvK1Z5+uOCztNCszGthffGsflEnxkvwwlayRYOXPTlvu+sIjCc8b3gm96sPZ9kuXpzXWf9tzLDtLvHe/8dm6WDCeTHPbzAt6Wz/IvKnYbvrD6Kw+HkfSn8H1Jbc7HHleAQAAAAAATJq+IB1o0IBG6KzENWIHSjbVtI/PPfXrInxlAqg6+/K9e4/WNTNw+1Ye8HQbHZS4HymUzvq/L+EL2WkwcXWFNn1v1Lklop6bnv2b78oLV4qebrAWoVyXOYdl01P0or8c9GxTfxzw5dzWwGYyszidasmaSb3K9bmt7t/fRfTjTulVH068lvjFnaXCudXtTva8Z0pqbL2WGS9eSH5Q+Zb77OR5Z9RxNeCYjsnYhUin9/k4kv7clM3XPyLVnuoCAAAAAAAY5R/JT2dQxjwZGyQ5XuM+6kxeX95knbGsCzRq0C5JoaCBK12oVGcVpxfv05Q5kyO270sPojOskxmm5yOPLR1w/SD+3N++cjHimBZ46poWsf9FKUQ013lRUHiu57273bn8XcIW2e1Ff5mZ0xYalF3vtqNFA/4a7Pzi/l1n66YDfEV9QPvJogaNIb3ow4n5njqX13h8eedW1wjQHxuTJww0R72mzEmC0Bdk7I+XVl26BoH+OPlIRqdOCTnmyyWORfcz+yTCEYlbQLhJ48iQ8Z6tJbabnd2/SQAAAAAAACr4U0bPboyRXWTudgf205ejuEx5J9WCKB8K6r8WWa8Gg5IZ3adcO+qMWM2BrzOdywYtH0r5BQ2VlTM6Nu3G65z90hm6ZWbLri9xjEf7oL/sjtjWeRmbZzvvvGtKmwUNGj961YcTO8X+MaJuewPPq/7Y43vSxfdDkKarmh15zFp0odO8md9L3ec83eZLKrRJk8YRK/CvP2blLYycfSLrDwEAAAAAAKhIg2UaaNBH8OdWqCeZmfhA4mepFtHAiZWCwVc0h7HOVp5Ucbsnc7bxd0R9Oos5STGhgbdtntfpfu9wbVp0rCEpJKz86H9Fts1sdyyf3bF8cvuyNqCORTnHpf1qdx/1l73iD6Zm0zVt9NRxzfMeDV5Pb8i40es+nNeXz3bomA+UPLe6iG/eDyI7XV/74fq3Br11EdWhCsecnmm/OlWXzgbXtC7pfOa6YO2aGtqjSePIBhkdZP+W6pt/y88nQZInS06kzuW/geMVAAAAAACAly7MpzMif61YjwZzNEg4uQv7rIEiDcxoPm3Np/7N/a8GTTRAc0jqTSOhAUOdtfvJbUtnF+uM5JjFXzVYmiy4+l3KB700bY21GGG6rOzjfqiB5yepc6nnVgN3s/uwv2gqEQ3wPUpt74s7Pt0PDewNFfSRq+69n915b9K5HeQ+rCmzNFD7NHVu9RxpznFdwHd+F/bhi9hPSOgPp5qS51Wmnz93f9eA/iwZn/QHhTeujyX0SYkN7jP3MtMmT93f10lcCh0AAAAAAAD0mAYp0znBt0fUoakgfAuAXqKJQR8e15Z72m0DTQMAAAAAAIBBorns68hrr08P3JOxAbf3NDHow+PaH2Lnh59E0wAAAAAAAGBQaJqUdIBsXcX6NBdzdvHJ7zQz6MPj2i0ZG2x/QLMAAAAAAABgkGgO7nSAbEINdV7P1PmVZgZ9eNwalrE/Tmg5QtMAAAAAAABgkOgiiukAWR0uZ+p8RTODPjxurRE7X/tqmgYAAAAAAACDJDsjdaiGOm9m6jxHM4M+PG4dk7GB9u81nQcAAAAAAACgb2h6jHSQbH4NdV7L1PkrzQz68Lj1WMYG22/RLAAAAAAAABg0j2R0kGx3DXW+S9X3jCYGfXjcmtwqP2RssP0PmgYAAAAAAACD5pCMDpK9kGrpHzZl6vuFJgZ9eNzaIHa+9lU0DQAAAAAAAAbNjFb5JKMDZSci61rcKv+l6tlL84I+PK6dl7GBdp3pTr52AAAAAAAADKTfZGzA7EyrTC35fg2s7WmVz/Iz2LaDZgV9eFybJWMXp9XyiaYBAAAAAADAINNg5RcZHTTT/z7j/m2ujJ6tOq1V1rXKsVZ5I6PzWy+jOUEfHte07R6InUJGy3KaCAAAAOgr09390eFWudoqz2kSYNzRddfWSnutuwvSjn+sp1mAztGZqhqYtGarFhUNvG2hCUEfHtdOtcqVVvla0Jb6ZMDdVjnXKqdbZT5NBwAAAPScTj7S1Jm69tIOd+90XX4+4Zsut2kuoG/pBLidrfJPq1xqlfsydnJiUhbTXEDn6axVDTpqoOyhtNNCfHNFg2ya0/qm+3d93SyaDPThgXDafSEPLQtoOoxjnyX8xz2rJOPTx1a5Je01ETS91dKK+6ezV37UtI91loV91o5pf7jrSEi7TuxSf5zUKq8D9ut9QN1HWuWDtH/Q1h+oR/j4A313TQC2u/5V5hp2oEv7xHWV6yrqd8p9rr4V9NnPNBUAAACaRG/CdOaIzhDTx65fSv2BaU11dUjKr0ORtkmaF2h/14ftaBly+3yuxLZXdqk/niixL69aZZu0f4gp65BRjwYHljAEAH0/lmFwzZB2wNfX17r94w7XVa6r6AydjHjW038v0TwAAABosgmt8rTgpkzTLM033rdC2vkTH3vep7NTNgfuj++LtQaA9LHSrdLO26gzzTVINJx675ScY/gqo9fBSAy7G+X94g8yne/DdixypmBfN3Sh742UCAg8CQwGJN556rvIRx4YV2MZBtNdT//qJa6rQL1WevrcLpoGAAAATXda8tc0mFOiDg2C+9ZHOFbhZk7TEZSdqZY3K/5qifdrMN6aEbaxD9uxyJ6Cm/GtHe5zZR9zj52l6HsE+SYfd2BcjWUYTDelebNdua4C9fIF20n5CgAAgMbLC6zcC6hnfU49O0u8f0HmPXsDj+NszvZ3B9RzUUYHlqb2WTuWcaHgZvxUD/tcUp5WqN/3lAKPHgPjayzDYLJ+yNne433iugrU6zejv32gWQAAANAPLuXcmB0MrOum+Bczmlbw3r0SFxxP5M3oCpkFMzf1vkd92I5lvC24Ie/kzfNqKZfn+XCFbRyUZuTzBbgmdHYsw+BZ7OlTs3u8X1xXgXodF9IWAQAAoE89zrkxWx5Y1waJD9Jcd6+7HHEMc3K2+zaiviRwf7QP27HI/BI35Dc61Nc0T+wb+bmw2ivp3GJyOsvvh/ycCbWRjzowrsYyDKa9Yi/42UtcV4H6PZHmPcECAAAAFBpO3TjVsdjYxJybvEcF+6E3iV9aZWbEdrfnbPdcRH033HtX9Vk7lpHOK/vEs42PHepv6QXkDok/p7NvQduYdlxQU10YHCu4JvTFWIbBdM3oS6d7vE9cV4F6zfD047k0DQAAAJpurdT/yLNvEa0fOe/5VarNdMxLe/BbRH03Am9Mm9KOoYGKPzu0DUv6MXfNGzuS02ZX+GiiR464PjiJa0LjxzIMniFPf9rQ4/3iugrUa5PRh9/QLAAAAOgHx3NuzLZE1vk5p05fAOtvaQe3p0Ru87+cm9upEfXdaZWrfdiOZQIV310d7+Tnjxx1bsOi5/Vt6pwslPYMPN+2d/HRRA8kgavXXBMaP5ZhMI14rvMTe7hPXFeB+lkLDp+jWQAAANAPnuXcmM2MrPNLTp2+YPpRCcuPnrZE6k9ToMH73X3YjkXSs+DOu3p821hdYz87J2PzNN+Teha0BeqwUH7+aHeGa0LjxzIMJiuYfK/H+8R1Fajfe6nnSVUAAACgq2bk3JQ9jaxzSPIXCOvE7LN9OduLDeAva5Xp47Ad/07Vscn9zZefua7H8tdm2kOPbULOdnlMGN02L3NjP6g39OPlmoDx667Rhw71eJ+4rgL1WiD1PakKAAAAdNVm8QdA/oqsc1lOnV87dBzXpDuzyMZDOz5N1TPN/e2TZzs7amgbvTF6l7pRWuT+vkHqXdAWiKV98n3mhn5QZ1uPl2sCxiff4r0jPd4vrqtAvXYbffghzQIAAIB+kLeo6K+RdR7MqfNyB44hnSs1W75J+QVOB6Ed07NW07NUb3m2808NbXNe7KcMTkm9C9oCMdbL2HziD7gm9PU1AeOXtXhvyELmncB1FajfFaMPH6FZAAAA0A8+em7KvkfevOp7/s252VvZgWNYmbO967TjKOlZqydSf/cF2C5VbJf1qbqeS3tWYuKl1LugbVF7Amm6SKEvMDXIN/Tj4ZqA8ctavPdKj/eJ6ypQf9/6yvUCAAAA/Wip1B+k/iOnzpsdOo5DOdvcSzuOkr75X5f6+xnPtm5X2Jbe2L9P3egvTf3bTKl/QduE5qxd0yq7pD3777G0A4VVF4bTm7yzrfJa2k9MaJ0aRNSZuQdde+pxTXT//4O0Z2E2bVvaPiuknW7ggGsjnYGps7s3eW56dUbkRbc/X93+fHb9e6ersxMWuPovSHvRv0+p9vjq2kT3a6OUD/xMcH3jbU4fXMU1obFjmZ6/1a6vHnVjWtI3fLnf50g7SPva9Z13br+q0pn+Okv5Sepz8c79bW7qdbr2xw43zmrKs49uf0LNcX1dfyR6ID8XxPSZ3Cr7Xfsk+/dK2j8mTe6jz2zaY6Mf7SrxPj0fmlf9hduXL27sm13DMXNdbeZ1tWnXuiaNXRPdsWrb33fHmHxG9Qebk9KZxXSH3PnTlEZP3fa+ueNLH9eIVH+ChfPfmzEaAABg4B3IuTHbHVHfKvGnc/lXyi82GupeznEspB1HSXLIav3p2XDbPdv7r8K2Lot/kdotUs+Cthvdzb8GNa66G3GrzncVjkNTBNyU/AUefWV2A7a1JXOTmVfHnMx7t0p+UDoprzNBn6pBAF3w+Fmq/jvu5nBh6uZvloye5apBtMU59a5x9XyPbN/zXBN6MpYdcUGJxy4g4Nu/x57378/Zh5gfY4ddnUWfCw3mJml3dhr/vqVgOxpUXe/Gw6uuvmwdy3Per/W/z9k/nRE9peGf2awpnmPJCwrqjwo62/xHzrVhWsXj57rajOtq0651TRu7xH1W/inYn/TTENtrHCMOyM91Bnwl+RHSSj1W9AQL57/3YzQAAADcF63/Rdy8WtZ7ggHJTf3MDh3DcMFNNO34U3qRwuzMut9ybrZi/Jb5sp6dDZSXFzpkQVudgfWxxI1jbKB0uoxNgaE3fEvczYmWlZ6gwY+GbCsJmlwQe1ZoUl6l3qPBpxuBARANIM2r+FnanQkQPii40Rs29mFu4DhRtuzjmtCTsey867+n3bjxvSBIk3ah4JyGzjD+1QVb0nXorPYdqePRvrbJBW4+u+DFRSkfMDwv+Wl3kvIh5zNxoWSf/ruGPtOpz6xlo3EMb3Jev6RkWx6tcPxcV5tzXW3ata5JY5f+uHFOxv7guceNUeLGsOvGtn6pOEZscJ/T7LooGhxPnrAZSb1GA+F3JfwJFs5/78doAACAgZcXfPo3oJ65nkBCUs5I5x5XT77E93Imaj+145+p+g5k/m11zrZDZ/1Nl9Ez4axZQL6ZcrF5ocXdPPjyTW+KrPN2pp5rOa89kXnt24Zua5enjU6kbriTvL/P3euTQKIGd9aLPy9w7MKiWn/2CZXDgcGnpJwL2K41k21QFxHsl7Fsnafe9ZnXHS8RNHkZ0DYnjABE3ux0DaZrsF1TvryQsbMjfS65gNfrgn0/a7xX2/VOQNDoTYXz0IvP7NmA92p/+FqyHZ5yXR2X19WmXet6MXapzW68yv7QZqVEmWNs60bkeZ4kYwP8H3KusfPdNWif51o0P3D7g37+e/W9CgAAYKBtCLyJzwYRtrov4NYXYv3bZenOo4cnco5jE+04Snqm0HIjSOM7jl8Dt3NZ8mdOLpbOLWh7zVNvTOodK2fosoL3PEm99mpDtzXR00ZrXDu9cUGqPQWBH18AZiSwnZcaQaKyKUus2V+fS753bk1BMK4J3R3LJnjqTweOkrQtOptP0yD41vUos1DldBdYyQbL55R470nP5+SfkseqwZJHnn3fYAS2ksCKBtZ+l/Zs1qGc4M33yHPQq8/sK+O9G43Xbc6cq+2ufYZcP83W8Y3r6ri8rjbtWtftsWvYjTXZ924ueJ+VKz2UzpZ/JmN/1Cp6osmXMut1xD4M8vnv1RgNAAAw8E7m3JjpzeOZVDnnbvRuiz8P4gf35W+7dC43u+VZznFMpR1HBWKSINgXz2t8s1pDZvqmH/N/KfaiT/ukc6k6nhp1Pous65xRV9HswLUyegZvE7e1xBN00z7y2PXBZSXq+dNzDk8F7IsuXvYp8/5jJd875PkclQ0MbBM7vQnXhOaPZdltPcwEGZKF5NKpWqy0BEULLWpgKBvgfRVwPJtrGFO3ez6vw5nX3Uy1xazMvw179iMmiNarz+wsT6Bqas416LjYs3fr+tGB62qzr6tNutZ1e+zyPeVS1O8m1PD5mC9jc7Pr0z3TKrT1mYi+Nqjnv5ffqwAAAAbeS6mWvzibb3BGD45hWs4+PaEdR0k/FuqbEeObvbOn5DayM4BWeF53XTqzoK0vDcaJyPqsXL9lblSSNtjb0G1Zi+jpOdHZTDojdlHJekY85/BhwI1w9obwbsBxDImdA7VsHVZ+49NcExo/llmpOf5KBZh0BuQ3GZtmQ4O1SeBc/70oAKmB9mye4Q8yNpCdx8oxrmNUyMKkR6R4ocDT8nPBu0mez4p1nu5HBK969ZndWuI6v9rVr2VTzj7UlU6H62qzr6tNudZ1e+zSuh4Y2zoQuY8hs8rny9gZ1frfZReL3yHlnuTh/DfzexUAAMBAm5VzU6Y3Qldd0S+lN93fihbK0psxzZHezUV0NuXszzHacZQzqW3s9LzmplSbUXRF8hd8yvsin7fgX1lrPfWui6zP2s8yN2eXIm4Ou7kt6xHhZAZcSGqDCZ72LvO4sQZi38vYHNihAdrTRh1lU5W8F/K19+NYtjfnM56Mc3nBCA10DxdsQ1/z3NjOyhqCPaEBGmtW4zYjOKX1TvLU4UuZ9EfAfvT6M3up4Do/3wWZtF+uyalnoVHPZa6r4/K62oRrXbfHrmGxZ7SXTSVkpZ0pO4Nbf6C01kEJWZz3qOdaMjGirw3a+W/C9yoAAICBtj0nQLKr4Aun3ngdkbGLLaVzn+7v0nGck/ryoY73dkwvtjcnIJhRNjdoOl3Cq5wbo7wF46ouaOu7SRuOrM8KChws8b5kUa4lDd2Wb+HFmJmKsXmg7xnv2x15nva6m2r9PJWddTxfqs845prQm7HsiuczvlLigtkWK0B6OKKe36XaD8ETZOysYv3vJB1DknZAZ2bnpbbZ4DkvIesT9Poz+yHnOj/VXXd+SHF6DWvRxD+5ro7L62oTrnXdHrusRYQ/lPyszxX7KYaFJceqx1J94ou1//dq+HwOwvnv9RgNAAAw8C7l3JgtKFmHfnG/nVPPxS4cx5ucL8BDtOP/SQcW8x4HPi3+fM15dNZMOtA2EnjjXteCtvel3kdfrTy176V4hlUyE3CogdvyzXDVR/RjAs2+4GqeP4z3vOjyGGg9qt7p1FNLXX/85oIfx8TOJ801wU/7eXbxvPvu789d8GJhxW0c9PTPmGvKebEX5yvLCpInqV807UDyhEFRANLKORyy0GSvP7OLCq7zyQKe20vUZS32GfPjPNfVZl9Xm3Ct6/bYtc2zn9tLvt+aEV82tdoZzxgR+qPMVaOeQxFtMWjnvwnfqwAAAAZe3oJ2IfTm6GHOTV4n8x/Py9nuddpxlD1S7tF13+zWokdlb0j5x40f5RzntArH6Msre7BCncc9+3mk4H06y3JNQ7flO8cxN7O+PNBfct4zR+z0I5u7PAZaweUTHdyeBtq/Gtu8yTUhyHKxZ04mY9zfFetf5tnvVZH1ZdvCWtg0jxXASvIuX5TiJw8SV4x6dpbchyZ8ZvcY27/h/m1vwLkflrEzq2NnaXNdbfZ1tdfXum6PXbM943jZhWwPi/0D9KQS713vaZ+RiON4VlM9g3T+m/K9CgAAYKAtl3ofN17guRnrdDqXHTnb3Ec7jpKeyZeXk3qD+HMv+2aTpRet01mWk3Pqn5xzjE8rng9fXtkVFepcktMei2ruT93a1iXPNmIWs5wUcS4vGq9/24Nx0EpJsb6D28sLhm2Q3uqnscyada45b99Je3bs5Ap16xj3Qur78dYK7N4JrMNKg7BQfqYXuVKyni9GPWUXLGzCZ/aK5zqvY6MGmcqmmVhj1POA6+q4vK72+lrXzbEr2x9Dc+vvEztIP73EeyeLvf7JpcgxONuXv0rcU0WDdP6b8r0KAABgoB3MCYLEzoK4mFPn0w4dR17ag4W046ibl+9SLif1ypztWzcouhhW+jH3osUDf8upv+qsrmNGnbE3aWn3Pfv7UuIW7Or1tqy82rcj6/L1F99N9nypb6ZZFQs8N+GdSukyLPkLiZ6X3uqna0J2sVAd25KZzXsrtsPvnv2NXRhudcW+bn1eXqfGXQ3SlJm1bM3Wf15hH7r9mR0S+6kQDdo+c20xs2RdJ6SexdS5rnKtCw0od3LsGslpzyJ/G++7Je0nCcr4y3M9nRdxHL9IPUH7QTr/TfleBQAAMPDu5tyYzYysc0NBMGlpB46jrrQH470d0wGfosWXJuVs23p8O/2Ye5n0EGcC6696836lhvOcN+u37nUJOr0t34zC7ZH1bfbU94fn9SekWk7wuuw09uFhB7dXFGy/wDWhlIkydtaj7rsGlHT2b5UAoAaWPokddIplBbFC0tFYC3nqZ+h64Jh5QOJTJjXhM2sF4DTvcpL2IuQHoZdSz5MWXFe51uVd67o5don4U3flBXF1Ukr2iSv9Xh2yoKZvQdVzkcdhjVU7Of+NH6MBAAAG3kTxP278vEK9EwoCK7/XfBzLpLezRPupHdMBn6MlXu87ro2Z16UX4tKFass8AvtK/AvaDldsN2u/d9V0vvNm6e6quW91clv7xZ6BNiWyPt/Cf9ZMTL2Z/Cj2TN1uu2zsx18d3uaTnPO6U3qnn8YyK4CftOuOiu1wOKAvl/VGqi3cbS0UmARWzwbUYy16WCbA3JTP7J+evqn99kZAPfOkvsXUua5yrQsZHzo5dq3IOf/W8S5048iPTNto0DY0xco/nm0viTwWa6yazflv/BgNAAAw8PJmG56sWPdn6d7Mzf0529pEO47yNPX+1SVe/16K8+BnF+IqE7iZm3Nctyu2mW9xrrpm9mje0g+ebXyTemcQdXJbVk7XKgt0Pjbq+yR28GqV55jO9WActB4vX9fhba6Usfm7k3zRQ9I7/TSWWQEPbdM3FdtwgqdPvKpQ50jFcW5I7IU8k/QxZYNGVt74sgHmpnxm73j2Q9OZzAqoZ7fUl4+f6yrXuk8B406nxi5xn8eiFCezXP/PzoDX9j8S+DlKzBT7x5jYp8SmGvW94vz3xRgNAAAw8P6Rzi3S9zqn7qs1H8fNnG1Nox3/z4yIAMsNz7bPpF5zO/X3sjMs8xa0rfrkg5Wu4V3N53x9zv4/6oNtWcG7KjMIp3r2z5f2wDdzeFuXx8DFYs94G+7CtjUAe9+dh4+u307imlCabwbvnor7udNT78EKdV6oWN+qnLbbElDPOokPMDfhMzvsGbdizs/1msY/rqtc68qm+On02OVbzyDJ16+z1Z/K2AC7BmPXSrVA759S71MJVtqsU5z/xo/RAAAAyPnCp8GmyRXrfindCbYP5dx8P6EdR9kcEWDxLTx7xbghCplhmbegbdWc/la+0k6kEzqRcww7Gr4tX/BuVuT++QKUyzyvvyqdySkcao+xD/e5JjR+LJsn/tnNVffznqfueZH1zRJ7xmdIvvajUk8A0hpHygadmvCZXePZB50pHrKQpi9oH5Oigusq17q8a103x641kp+uK0kpctld+5bUeN6ee64b0yPreyT1/OA7SOe/Kd+rAAAABtq8nC/jD2qoPy9lQJ0LSa7O2c5ftKP3RnxfxRvfBzL2Mfc1NRzXx4rt5csr24l0QrqtZ57jqONx8E5uy5oB9bTC/t0P7P9vPMcyvcvj4BVjH45wTWj8WOabwVs11Y1v1mKVfPXHpXpu8Mee/VoduC/WGDKn5Hub8Jn9y7MPBwLrsWZQP4vcJ66rzb6u9vpa162xSx0T/484y6RzKcrm1XzdWCr1rTkwSOe/Kd+rAAAABtrOnMBH1WDTsPgXACu7gFhZR3K28yvtOMqn1HsXlXzPNs+29aY+nTs3JCdk3oK2lyq2mS/ndKfSCS3OOZbfGrwt64bxWOR+LZLw2VS+R927na/8szALrB/HsitS70J8iU1SPUVAmgZOrRnUdwLq8P0AEBowmiHV8tA34TNr/ejgW/gxz0mp78d5rqvNvq72+lrXrbFL+WY2d3oNEl8AOfYzZT2hEbvmwCCd/6Z8rwIAABhoV3JuZlZVrHul5D/Gur7G47jv2UbozMHx3o7pG/GQWW4bpPix5HcuIFTWAakn/7DFyiv7rMN94ESHAhyd2pZvlmLsj1MXIm6MfYHXblrSw3GDa0L8WKbn50uHPue+nPUbI+u7KNV/vPD9ALAzcF82S7XZlL3+zE72bP9sRF1WuqSYH9m4rjb7utqEa123xi711tNmEzt8ri5Ifet8LJT61hwYtPPfhO9VAAAAA833ha+uYNOxnJu+7+4LcB0m5Xy5vEE7jpJevCokZcMvJYICoT+e3Mqpa1bFNntg1HkisI5p7oa+7PmbLvbs1TcN21ZeoCe2vy701LWw4H3fG3BTuFeqzTjmmtCbsWxE6kklYvEttr04oq4kxdk7qTbT9JKnzUIDaFY9awPe3+vP7G+e7Y8E1jNf6ktRwXW1mdfVJl3rujV2qa89+ow+8Gx3QURdd6S+NQcG7fw34XsVAADAQBvJuSm7XrFuDZp8yKn/nxqPI2922D7acZT0on+bA943sSAgEJpreTjnhuB5xTbzpaoIfYR6rXvfioD3nPHciDVpWwkrhULsI9q3JW4G2idPH5jQxXHQmsl9iGtC48eyQ5565tTQDr5+GRqI1RnJb9y4m+1nPyQsUG613eWIY/sg5QLMmm5mcgM/s9ZTB+8i6rF+ZPMtilyUFobrajOvq0261nVr7BLpXbD1c03j5kZPPf9F7tegnf8mfK8CAAAYaIdzbvJ+r1j3QcmfwTivxuM4lbOtBbTjqOBJlVluvhs4Dd6E5mxdk3NcJyq22WopP2NRU4jM9tSTpFvYFhFISJdvJd7XzW0lrMXnYoLMVnqLmyXfe8PTB1ZW7AP6uSub09eaBWilS1kaeH64JnT2mmClDntYUzt8k3qCVdekHSCabfQzX8qAuTJ2IbslUk96Bqse6+kvDQI/EjtHfa8/sy9rumZcL1nPEbdNrqv9d11t0rWuW2OX75pWR87uqZF9OcR01/efSPnUQdsLrk+Ddv6b8L0KAABgoD3IuTEbqVDvspxgRZ2PSiaeiz/XKe340y4ZvQBbqLdSXz7O4znHVXURr31GnXc9N47/in+RrKMSlxs2u+33Jd7XzW1ZAaLYtp8p7RzF6TpeSPmFCn1pRaoEdpOA8dYSr10q5R4vT/rKDq4JjRjLdMb1jw5eW+rIeZss2r3e08+sRS81tckFT5DDCjaGzhjdb9Sz33jdZTeWTG/YZ3amZ9urA7c3JHZgMJuTf12Jvs91tbnX1SZd67o1dqlnHRjDNU2KrnGQt9ipL9g+FPC51PQxbzxjlbU+xZqC8zmI57/X36sAAAAG2vScm7IfEj8DRh+3zksVUPdikbNytnWZdhwlHUiLSQlxvcbz+TKnzYYrnpNLJW9kbrr9mFhQz6fA85jd9pWAfe7GtpRvscWQx4yHXLAl/f637qa0rOVSb8qD5HHxsrPWrFQS1kw1nSl2i2tCY8YyX97uup6Y8qVDmF3y/UkA9qD7791GXZuNYM5NT/DmTk3tZqVMWmYEVfR8r2jgZ3aLsd0vEX1ztRQ/CbfA9YOjXFf79rrapGtdt8YudVbqfbphq/ucaRB8RsS4uTBwv/XJsvNSvGbGCrdfJzn/jfpeBQAAMNB2dyCwslH8uQK1XJDqj7Fm/ZmzvTO04/9ZYtQR6qJUf8xd5S0K97yGc/K4REDpuDs/eYttpReaK7tI3bCUm43Vy22J50b2TWA7Z/Povpa4BfgeevpCSJqBaak2PBLwPiv4+EfmNYddX5/BNaEx1wQrh/PTGtvitmd/y3y+khmZl3LGzuyYNM1tc6bnc27NhNwccVwfJX/W6R73t+0N/cxaAd+YwPQRyZ+Bqz88/SvFeZ25rjb7utq0a103xi71q/jTdYUs8jzF9ekkuFz0Y6Nvcd7fA9rlSM4YnKYBZU3R9Ujyf0gaxPPf6+9VAAAAA0tvKF9I/sJcuwPq0zyAd3Pq+hxYX1lTPcGDTizC2u/tmJ09FzPr/+9MHbG5G+/nHOOdGs7L14KAUpI7umjx3PQsrbL5NLMLTOqj7mUWQezmttQ7o42uBrRx9jHl+2KnnChDZz5bKUb0PJZJD7FFfs6cDv18WIHgdZm6Y9JUcE3o7DXhtVFnncEAX3553e5kz3s0MHXOve5aZsx5IfmBXQ1ozPfUay0A/j1nP/JYaR6Wu7qS8f1Ygz+z741tboloh5ue8zvflReuFOWo5rra7Otq06513Ri7EnnpFReX/Iwmnzeta2aFcfNDTpvNSl0rrnv6SXotFe1zW92/vyuxX4N6/nv5vQoAAGBgnS4IqiTlpLvJSc8a0UcvdTbTRlfPv5K/6N0piXvUsojeBN8r2P+HtOP/fWm2vnDPDqxnq4Q/wp11sqCt9FirziD2Pcas9SaznM4X1DFk1FEmV2V21tKmEu/p5rbEBZNi0y5pHz5r3ChWfWJlnfgXddPjXJnahu6DBgh1tlySNkFvYFcEbnOu+IPKQ/IzT/Z+rgmNuib4+u/yGttjpvhzzGs+5DWpNpgj7XQaSWDKmq1v1bXDfWZ1ZuaCwDHzZuRxvSs4v6ca/Jld4NlWzCzwbwXt8KpEH+W62uzrahOvdd0YuxJa54+c/qBj9Wr5mU5Fj2tJ5jOatNXkGsZN/byvd9vRogF/DWR/cf+uM9nTP6B8L+jTGghexPlv3PcqAACAgTLBfanaJ/6Fk+osD922ptd8HMnNwEGxZ7hZ5Zz7Ajk0gO04Q/wLJSWPBe8IuJFKZlj+F3jjPtUFJp6UPO5X7gZ8cuRxfyio/1pkYEdvCvMWGFsj+elImrAttdPTLh8lfyanpgZ4mumfS2r8fC8S/6PPeX14v8TlI15fov6jXBMad03Y6Qm81G1v4DH+EP+sXl/QS1NzFAVnrTzcuyKP6WjOvv/e8M+sleYoNv3C65z9u1XQT7mu9sd1tYnXum6NXYlNFcbsd1L+R42iz2lROS9jc6h/L/iMLeD8N/J7FQAAwEA5VXPgRG/Mv7qbQ51hpzlTD7mbxikd2P+17svxj4r7/Nl9sT00zttxmeSn1/HdfOwtqDdZdKlsruA/xb9gVtmi73/uAoNl5c3y+zswAJIEA76lztnf8nNGVTJD60Sqf/7r+qw0cFvqSk77aOB1tfz8cWqmC+ikc7HecwGQTlnqgln6mfiUuun+5vrpDdcu6f2MvQn1tcM3Gd+PTvfzNcHqv2c71E4HSl53bhQEfzTI8sbV9c0FP3aV6L++BcBj8wVr8OS4G2d0X/RHa/1BemEffGat8/5XZF2z3XF/du2g+3y1YCzlutpf19UmXuu6OXYl9IeMFwF9Q8cp/eFtUoVt7i05buo53eip45rnPZpqZjrnv7HfqwAAAACMU3qTeMrdUOiNhM7SOS9hC4NtcTed6SDUFBcs0CCNzjb96urX/33q/r4u4kalm9sS+fnYdnZmmc561MX6XmW299z9XYODs8ZZX9Eb/SeZY9UA3mw+RnDmSTvo9zT1ufjsgha6eO58mghcV7nWNdwa15bPM8esAW/9oUl/HK0znYmm19Lg7aPU9r64663ux9qCczrd7ddXN97qD7grOf8AAAAAgKZZLvYsrw00DQCAax04/wAAAAAAlPOH2ClAJtE0AACudeD8AwAAAABQzi3jBvQBzQIA4FoHzj8AAAAAAOXo4ojfjRvQIzQNAIBrHTj/AAAAAACUs0bsHKaraRoAANc6cP4BAAAAACjnmHHzqbO/hmgaAADXOnD+AQAAAAAo57FxA3qLZgEAcK0D5x8AAAAAgHImt8oP4wb0D5oGAMC1Dpx/AAAAAADK2SB2DtNVNA0AgGsdOP8AAAAAAJRz3rj51Nlf5DAFAHCtA+cfAAAAAIASZkl7cbDsDegnmgYAwLUOnH8AAAAAAIpNa5UHYj9WrWU5TQQA4FoHzj8AAAAAALZTrXKlVb7m3Hwmj1ffbZVzrXK6VebTdAAArnXg/AMAAAAA0KY3k2ciygKaDgDAtQ6cf/Ta/wMxVKn7jSN/hQAAAj50RVh0TWF0aE1MADxtYXRoIHhtbG5zPSJodHRwOi8vd3d3LnczLm9yZy8xOTk4L01hdGgvTWF0aE1MIj48bXN0eWxlIG1hdGhzaXplPSIxNnB4Ij48bWk+dzwvbWk+PG1pPmU8L21pPjxtaT5pPC9taT48bWk+ZzwvbWk+PG1pPmg8L21pPjxtaT50PC9taT48bWk+ZTwvbWk+PG1pPmQ8L21pPjxtbz4mI3hBMDs8L21vPjxtaT5nPC9taT48bWk+cjwvbWk+PG1pPmE8L21pPjxtaT5wPC9taT48bWk+aDwvbWk+PG1pPnM8L21pPjxtbz49PC9tbz48bWZyYWM+PG1uPjE8L21uPjxtcm93PjxtaT5CPC9taT48bWk+VDwvbWk+PG1pPkI8L21pPjxtaT5NPC9taT48bWk+aTwvbWk+PG1pPnM8L21pPjxtaT5zPC9taT48bWk+cDwvbWk+PG1pPmM8L21pPjxtaT50PC9taT48bW8+JiN4Qjc7PC9tbz48bWk+QjwvbWk+PG1pPnI8L21pPjxtaT5hPC9taT48bWk+bjwvbWk+PG1pPmM8L21pPjxtaT5oPC9taT48bWk+TTwvbWk+PG1pPmk8L21pPjxtaT5zPC9taT48bWk+cDwvbWk+PG1pPnI8L21pPjxtaT5lPC9taT48bWk+ZDwvbWk+PG1pPnA8L21pPjxtaT5yPC9taT48bWk+YzwvbWk+PC9tcm93PjwvbWZyYWM+PC9tc3R5bGU+PC9tYXRoPmu+vMMAAAAASUVORK5CYII=\&quot;,\&quot;slideId\&quot;:272,\&quot;accessibleText\&quot;:\&quot;w e i g h t e d space g r a p h s equals fraction numerator 1 over denominator B T B M i s s p c t times B r a n c h M i s p r e d p r c end fraction\&quot;,\&quot;imageHeight\&quot;:23.61111111111111},{\&quot;mathml\&quot;:\&quot;&lt;math style=\\\&quot;font-family:stix;font-size:16px;\\\&quot; xmlns=\\\&quot;http://www.w3.org/1998/Math/MathML\\\&quot;&gt;&lt;mstyle mathsize=\\\&quot;16px\\\&quot;&gt;&lt;mi&gt;W&lt;/mi&gt;&lt;mi&gt;e&lt;/mi&gt;&lt;mi&gt;i&lt;/mi&gt;&lt;mi&gt;g&lt;/mi&gt;&lt;mi&gt;h&lt;/mi&gt;&lt;mi&gt;t&lt;/mi&gt;&lt;mi&gt;e&lt;/mi&gt;&lt;mi&gt;d&lt;/mi&gt;&lt;mo&gt;&amp;#xA0;&lt;/mo&gt;&lt;mi&gt;A&lt;/mi&gt;&lt;mi&gt;v&lt;/mi&gt;&lt;mi&gt;e&lt;/mi&gt;&lt;mi&gt;r&lt;/mi&gt;&lt;mi&gt;a&lt;/mi&gt;&lt;mi&gt;g&lt;/mi&gt;&lt;mi&gt;e&lt;/mi&gt;&lt;mo&gt;=&lt;/mo&gt;&lt;mfrac&gt;&lt;mn&gt;1&lt;/mn&gt;&lt;mrow&gt;&lt;mi&gt;B&lt;/mi&gt;&lt;mi&gt;T&lt;/mi&gt;&lt;mi&gt;B&lt;/mi&gt;&lt;mi&gt;M&lt;/mi&gt;&lt;mi&gt;i&lt;/mi&gt;&lt;mi&gt;s&lt;/mi&gt;&lt;mi&gt;s&lt;/mi&gt;&lt;mi&gt;p&lt;/mi&gt;&lt;mi&gt;c&lt;/mi&gt;&lt;mi&gt;t&lt;/mi&gt;&lt;mo&gt;&amp;#xD7;&lt;/mo&gt;&lt;mi&gt;B&lt;/mi&gt;&lt;mi&gt;r&lt;/mi&gt;&lt;mi&gt;a&lt;/mi&gt;&lt;mi&gt;n&lt;/mi&gt;&lt;mi&gt;c&lt;/mi&gt;&lt;mi&gt;h&lt;/mi&gt;&lt;mi&gt;M&lt;/mi&gt;&lt;mi&gt;i&lt;/mi&gt;&lt;mi&gt;s&lt;/mi&gt;&lt;mi&gt;p&lt;/mi&gt;&lt;mi&gt;r&lt;/mi&gt;&lt;mi&gt;e&lt;/mi&gt;&lt;mi&gt;d&lt;/mi&gt;&lt;mi&gt;p&lt;/mi&gt;&lt;mi&gt;r&lt;/mi&gt;&lt;mi&gt;c&lt;/mi&gt;&lt;/mrow&gt;&lt;/mfrac&gt;&lt;/mstyle&gt;&lt;/math&gt;\&quot;,\&quot;base64Image\&quot;:\&quot;iVBORw0KGgoAAAANSUhEUgAABc0AAAClCAYAAACOTNUcAAAACXBIWXMAAA7EAAAOxAGVKw4bAAAABGJhU0UAAABeTPfubQAAP65JREFUeNrt3QGkFdv3wPHlypUnkSRJIknyJJLkSSJJkkSSJHkkT5JEkiR5JE+SRJIkiSRJEkmSJJLkSSJJkkSS67oS73/W7+z532nu2jOzZ+bMmXPP98P2//96Z/bM7JnZc2fNnrVFAAAAAADAeDO1VY63ykmaAgAAAAAAAADQrya2yqFW+dYq/7XKDZoEAAAAAAAAANBvBlplV6t8knawPCoEzQEAAAAAAAAAfWVTq7yRX4PlBM0BAAAAAAAAAH1lRas8EztYTtAcAAAAAAAAANAXFrbKvVZ52yoXWuVUq3wVguYAAAAAAAAAgD5zuFUetsqaxL9vFoLmAAAAAAAAAIA+M83z7zoR6E8haA4AAAAAAAAAwP8MCUFzAAAAAAAAAAD+57sQNAcAAAAAAAAA4H8ImgMAAAAAAAAA4BA0BwAAAAAAAADAIWgOAAAAAAAAAIBD0BwAAAAAAAAAAIegOQAAAAAAAAAADkFzAAAAAAAAAAAcguYAAAAAAAAAADgEzQEAAAAAAAAAcAiaAwAAAAAAAADgEDQHAAAAAAAAAMAhaA4AAAAAAAAAgEPQHAAAAAAAAAAAh6A5AAAAAAAAAAAOQXMAAAAAAAAAAByC5gAAAAAAAAAAOATNAQAAAAAAAABwCJoDAAAAAAAAAOAQNAcAAAAAAAAAwCFoDgAAAAAAAACAQ9AcAAAAAAAAAACHoDkAAAAAAAAAAA5BcwAAAAAAAAAAHILmAAAAAAAAAAA4BM0BAAAAAAAAAHAImgMAAAAAAAAA4BA0BwAAAAAAAADAIWgOAAAAAAAAAIBD0BwAAAAAAAAAAGdECJoDAAAAAAAAACCTZGzAXMstmgYAAAAAAAAA0G92iB00H2qVAZoHAAAAAAAAANAvZrTKe7GD5lqO0UQAAAAAAAAAgPFIR41PbJXZrbKuVU60yjfxB8yjcr9V/myVVa0ypVUGaUoAAAAAAAAAQK/ToPd/FRUAAAAAAAAAAAAAAAAAAAAAAAAAAAAAAAAAAAAAAAAAAAAAAAAAAAAAAAAAAAAAaIaZrbKhVY61yq1WeUeT1GawVVa1ytZWudAqj1rlLM0CAAAAAAAAAJ23qFU2t8qhVrnUKg9aZbhV/kuUhzRVR2xqlfOtcq1VHrfKd6PttVylqQAAAAAAAIBy/miVr63yU+wgnK/o7z+2yuJEfUda5XOr/Aisb6RVnuTY1jfut3nqvNGwtp4m7aCmbv9Qq5xulUk9cp5osPy2O0Zpx/Ywl1RH7HHn8x3xB8y17OyhfZrSKl/cdg9yiAEAAAAAANA0E1pli6QH5LToSNclrTKQUZ/+d00d8TGjPg0czy+wvctb5V9PnToS948GtvF9Y1tv9uC5Mtltt9X2y7iUanHZ0/7ze2gfzsa2ey2HFAAAAAAAAE21W/wB7scF6lst6QH4MmYZdWpe7YEGtutgSjvM6sHzZK2xH8NcPrXZbrT/px7a/oWJbd/OIQUAAAAAAEBTaXDXl6plX4H6NIDtS6eypYLtjefV1qDhlIa26xTxB81X9eB5slmqfwmC/PYb7X+lh7b/SWLbL3BIAQAAAAAA0GRPxQ7uFh0N+sRT366S26kpZeIB/h0NblN9eWClvtH84BN78Bw504HjifyuGe2/rUe2fZux7fc4pAAAAAAAAGiyS2IHuY8VrO+6p75zJbdzXayulz3QrgeNNtjbo+fIS2Nf5nLp1OaL9GaaH5341prnYIhDCgAAAAAAgCbTNCxWkPtSwfrOe+orm04iPhnluh5pWx1le8OVjT16fkw3juU7LpvaLOrh9v9H/GmKpnJoAQAAAAAA0FSbxA5q3ShY3w5PfbdKbOO8WD1POWS1svKZX+zi9syR9guUaX3S/lY+80s9sN0LxD9fgpa1XFoAAAAAAABoqpViB7WKpkDZ4KnvTYltvByrZyWHrFYXjWPZrVHzOnHtc2nnhp/QJ+1/x2j/zT2w3Q/EHzDXsptLCwAAAAAAAE2leYetoFbRvMM7K65vfqyOhxyu2n1IHEcdPTy5S9sS5d/vl4kkdULZH9J7qU22xK75C1Jt+icAAAAAAACgFlZgTstAgbpei390aZH6rsaWX8qhqtU84xg+6dK2nIhtw/4+af9VRvu/aPg2/yajL1oOSfurBKsveMDlBQAAAAAAgCZ7L3Zga25gPVslPSXDjMD6fo8te4fDVDvrq4FjXdiOk4ltWNwn7f+30f4nemSbdbJSTacz39MXjHB5AQAAAAAAoMl0kk4rsLUmsJ5Xkh40Xx1Y343Ysgs5TLW7bhzDOnPK66jla4n1f+mj9n9SwTVZJ52kNZr8M8p770sxU+QlGgAAAAAAAFCbKFd0mQkHN0l6wFzLhoD6FsaWu84h6orvMnZ08EBN69bj/69xDl3tk7bXFwY/E/v+o8b2L+K22HMPPPP0B+u5xAAAAAAAANBUR8UOau0LqOOljOYqfuipb1tAfXdkdOLJ+R3YZw0+6sj3U9KeWFIDxBqUHG6Vp63yV8F6dfSsvhw4LO1R0m+luokrl0k7/YUGJ79KO4gdbfNrt75drTK9gnUtMY7frYxldL2avuXf2Hbpvi8PWK+OVj4jYwPGUdnaI+dBmpVuH5+79Yy48+RQ7DdWLvDbDe5D1sWu1wWJ/3algv7FoulfNO+7Tjx6Vtpfpnx2xy2EvqB5FjsOWxp+fmmdi1w/o/n99aXnXVf37JRz7qa0J2cdcf3rrJL7ttq1e3Qe/3D1P2qVA+74RL+74f496rdm9lh/2MR+BAAAAAAAdJgGiayg1vmcy6+XXyfr9I1cP56zvqWxZS5WvK9Tpf2S4JNkj4zPyqO+o1VOS3v0swaERjz1HC6xvRqM2S3tYF58EkVt8ygoNce1U/TfNXCpwZtJJdZ7wNiPPSm/PyjtAJGvLVdkrG+v2CPL85RdXT4P8tLz5U3Gus66354x/tvehvYfg7Hz86zn2Fr7ernAupa78/97RjtODqjzjpT7KqbT59cc16fqS6uvKfV8MJbVdrju+f3LEv3RO1fHa/e/owD8BNc36fnw3PVByZcmj3uwP2xSPwIAAAAAAGqy1vOQnzctynMZDV6oI5768gbA78tosGN2RfuowRYNBA/Ftueb29ZoJLsGmJIBnt0pdV51baSjPH0Bcy3LCm6zjoBN5onfmfL7u5IetLkUsG6rrgXG76aJ/8uCeLmfsq4VUixYHpW1XT4PsujEpS9kbOBQv7yIAnlLYsdaz/nXOdu/CY7E2nGq8d/Xe47bswLrmu7KZHddnZXyqV9uG8u/aFA/M0/aE8Bul/aI5Xs5r+9pxnmXLCEjvlckzstD4k8XpMdIA/w6Ejw50fSxHuwPm9CPAAAAAACAms0RO6jwMMey8YD7H+7ftnrqu5GjvmWx35+paP9+l7GjmDXwZE1EOF2KBfY0+GkFOocLbrOm50gG4jdmLLNBqgkS6WjR5OSNn43facAtGnGqwaEFxjlRtB12GHUc64HzIEnTZ8RTzWgg0TdXgG7HkNvP/3K0fxPMjp2nvnQr0z3n40hF23DDqPtIyXNtpOHn1yNjm+NpZSZKOy1I1gunvC9iTsaW0XN0VY5l/nHnbXKdq3qsP2xCPwIAAAAAALpgQOygwvccy0aBmXiAfZ2nvkc56nsso5MeVpH3VgNJQ4ntuJCxTNHg2U2pZuJKa2RuntQ2k6WaINGqHMtqgOiDO0c2ZbRhdDxDXJVqgm3dOA+UBi2vJer4KNn5+TVlybBUOyq2k6Jz/pWkT1LqS90zt4JtWCrFv5KJXEwsP9Tw88tKgTXTuH7Ou37hhKd/z5pYdoq0vyCKX8erA9rE6gcGeqw/7OZxttyTcl/mdLIAAAAAADDuWDmCdYRsWoBjpdg5qxd4Hqi/ZWxDvL4TFezTfgkPlEyS4iOkrby2OwO3ea5xLHQ092DO5ZPrP1eg3f426omPjtZAmubm/iLttCJJ1kuY94Hb8EXKB9u6dR7osg8Sy+v+zMmx7B7PtbO5gX1G/OVK1gsNX6BvQ4f6ryIj8+OB6EcNPr9UcnT9W+Mcil/72n8kU5scyFiHld5le8A2bpLyeb2b0B928ziHXEsEzQEAAAAA6ABfXuqpKctEo8KTE7sNeur6mbENT2R0lOfUkvtzSOx0MxMylkuOjnyec31zPfs8J3C7rTy8fwYsn2dyQMl5HKzzQAPXmp9c04ws9CxvvTS5FrD+36W6SfTqPg8mGteSnvcrcy6/q8B12A16HkRB2Ns5fn9Rqp8kN+56BW32W2zZkw09vyLJPOEXY9eOvmCygv46Ev2Ca6ttGfXri7GXUm5ktpWm62AP9ofdPM4WguYAAAAAANToquch2Pcp/nJJH2Xqmxhzoqe+NVJd7uo/jfVqkDdPupfHUiw3srXOt4HbvViKpVCIWC8rQtOi6MjIn+KfFPGkq3NFSh1WjuhDAduw21j+QI+cB7dLbrs1seXzBvYXB2LnV54UK9s9/cHVirbHmnx4XWAdE2LLrmzo+aWsHPGbXD/x0vUZZSZQ1n4kmTP9o4xOWpvXUSk3KXIT+sNuHmef8R40/49CoVAoFAqFQqFQKJQGPJ/+v/OelfgmW4tG0z71/PfXnvqWen4fpQHQFC6TS+zHcs96d+RYdqOMzWs8Ped6rZGu5wO3/aRRx5WA5RdVECTaaNQRjbqNcgtnpWi4GvDyJW9bLumB88CawPNJ4HZflmL5m+s0Q0ZTZuRNo7TGczz+rWibNlbwoiVKN/Ohwf2M2iz2qPqD7v//q2RbXgi4D4T0A8MSlmKpCf1hN49zv+KPOwqFQqFQKBQKhUKhNCpovsOzEutT+GWx/77WU99NT33W6M8NUmxEcpKmFLDyij/NsayOGvycWG5PzvUOyNjJ4YoEmqy0KFsDlt8m9ojIENZI57UuUPo154uA5DHQkesTAtpyWMrlAe7GebDGE6CbF7jtd0q+cKjDFbddnwJecKWlbBqoYJuslECho9hPSb6UMd3qZyKXjBcPM1wfVParhC0VvPjxvTi90WP9YbePM0FzCoVCoVAoFAqFQqFQGhA03+BZiTVxWvR5+POAwE7ahIYvY0G4iSX24bJnnSsylpvmAk9FR4kv8wQDQ0fMDxv1LA5Y3hrhfb1koOuHC3jfcW2UdXys3O6PA9a/tIJ9qPs80ODaR2N9RSazHZbqJkDthD+k+CS3nz3H5fcKtsuafPZZwPIa1P/u2n9qQ/sZ30ups7GA/+ISbRi9GEvu1/ICdU0z6tnXY/1ht48zQXMKhUKhUCgUCoVCoVAaEDT/Q/LlHF4S+2/rU+o75qlvb+J3m0sEVeJ8n9FnBWx1JPDbxDKnAtd9uGSgOPLDqGcw57K/eYJMIZPmzTCW1xck291LgIU56rBGd4akFzloLL+r4eeBNTr/mwumh7BeONxqUDBrIBYMfFFg+RueY7Opou37nqh3JGDZvTnP1W72M8oaUb/HXZ9l88NfqagfU9aI9SU91B92+zgDAAAAAICGmOgJEtxO/C6a6PBlRn3bPPUlR9y9ktE8woMltv+pZ31bUpbRYGw80PY14/c+D4z1FpnM1Ary5PWXsay26YSAOrYadfzj2uVIzjqswFtIepG7xvILGnweLPCs72iB42+lSGpSSod90pm3f39XtH1Waps8fYr+Rr8U0BcdUxvcz1jHQIPl+jWQBphnl2i7ZZ792lCwvmR6ruEe6w+7fZwBAAAAAECDjMjYIMGX2H9fKPlHh66T7JHr8cD6zhLb7RsVqNtupbbQXOMvZWzgaVqBdU9wy4d+wm95JMWCRBr0ey/lA15WOgMdWfxa8r/QSKYpCUkvMiBjR5d+bvh5YI2e/lHwXLImQF3QkL5B9+erdCZofr2ibbTO36U5ljsk+SYO7WY/E0m+VHoj7UDt6ZJt99DYr49SLDXQZOM6vtFD/WETjjMAAAAAAGiQN2IHACNRgPBVjroWih14iNJNaPAhyp/9RsrlbfalfYjnlNaRlCfl16CuTpynn86XGaFp5YIfLrg/VpqXWTmWOyL2CPFQnzztuDbn8nOkXHqRVcbyVxp8Hsz3rO9ygbYflLGBxvcN6hvOV3CtrvS017uKtvGc5Jt4OG6mO/4vcuxXN/sZNcE4R364MrNEvYul2i8A9kr5fObd7A+7fZwBAAAAAEDD3PQECzR1y++x/70tR12DnrqiQOCOwPp8Jok90jsKlOjo0/gI2SH3b/rZ/IQK2uyMsd4bBevSHNhfEnVljcD/w9j/swXW7QsAPwyow0rJE5KP3MqDv7XB58Fpz/pWF6hru1HPxYb0C4squlZ9fYIetyomO7XS22zO0eflydff7X5GrZV8Ka9CnffUu6hgfW+lmslEu9EfNuE4AwAAAACAhrnkCRYsl9HUB28C6rPSvUSjsN/JaPqPMjaLP+2DBj90BKmOVt4t7dGBAxW32WtjvX+VqG+V/JrLVwNQvgklNfVEPKikaRr+LLje3Z42XBZQh5XPfFbA8lY6hpkNPQ8GZGxALwqiFan7sVHXxob0C88l/xcmWYYrOM9CzoEdKb+PJqs83AP9jDop1Qa3o/P4u1Q3+t+aF2GkRHvU3R824TgDAAAAAICGiXL7JsuB2P+/PaC+15764pO0lQ0MXvCs41AN7TXDs+75JevVUa/PY/VpvlwNHkUBGs1zraMeoxGRmp5BR4uWSdFg5dN+ElhHMo/wy4Blrdzwbxt8HqyQ7Jz9eVnpMbQtJjegT9gp+ecxyOOBp902V1C3NY+Cb5SxvszREcOPeqCfibyq4BpNWu3Zr0sF6hrw9Pn3eqg/bMJxznJPOjO3QBUFAAAAAIBxyTfK7puEjzJXtzz1fXb/91kF23xfqh99mZeVDuJDhfVroEYDQRoE0kDRkPvfOnJTA9Qa6Nb0J2UnnNPgkzUCeEdAHbMkPQdwFis3/MUGnwfHPOvbVaCuO0Y9jxrQH2iqiijP/cuK6rzqabdTFdS9zKj3gud8f+z6oRk90M+I+F/Q7SxZ73FPvVsL1LXXU9fRHuoPu32c8yBoDgAAAABAzdZmPBCHBgQvZdS3uoJt/u6pu47P5q0A4KUK6p0noyNy9cXCtA7vx3KxUyoMBtSxxahjTcDyVuqJjQ0+D3yTBa6qoO3zpgzptPiLgXUV1en7muVGBXX/Jvkmkj1V4Fh1s59R1gs6DR5PKlmvbx6L0BzkM1wbfZPwyVib1B92+zjnQdAcAAAAAICazUh5GH5fIHBwLKW+xxVt848uPrx/lurTTKyX9gjKqL6FNezHYWM/LgfWcVnGBvRCJsZ7YWzDlAafB+/FP2luXno9/Sudy/Fdhn45EM1J8LTCen1fs3yqoO4ByQ7GR8HnQz3UzyjrBd21Cur96NmvwcB67ri6kgHdn1Jugsy6+8NuH+c8CJoDAAAAAFAzDTr99DwM7y5Q37aUh+uqgoLdCnLM96zXCvTmDaQuMvanjhGOVkqCDYF1vJPs9CK6L7ONf59srP+FZz0zGnIeDFewviNij8wdbkBfEJ/UdVWF9S5L6RMGO9Af3I79t9Wuf7vWQ/1MxBoBXcVEsSMV7NceGf2y5JMUn9egCf1hLwTNAQAAAABAF1jBGc3TXSRYYU3MV8XEcHGfPOuYXbA+TfFwPsfyW411Pjd+N8O135wc67aC16c7fLytCThDR4lPl3w5qs+IHUzflHP5fSnnTt3nge/lUl7RRKInjDque5bR9EhTaugD4pOcPqm47kHxB81XVFD/kNgvb5a5/6aj5if2UD+jloqdPmlCBe1V9jxe6voLvV7nSb55CfQlzNmG9ofdPM4AAAAAAKDB7ko1o8zVIun8pGrXPevYU6AuDfpougwdNT0147cXjXUeS/xGA4RPxB8ETfKN+nwt7Un2ZnTgeFt57G8F1mEFvTclfhPlPLfyG5+T7DzIGlDVoOfshpwHvpHmeYLa+pXCl1b5R9pBwDzXm+7H5xznZVn6cuyVFJsMNq8h6cykluLaNTnp8BJpj+jX4zm9x/oZdUQ6k5ol7TzOkzd8tmvfR+68sfKuJycUXSzt0f8TGtofdvM4AwAAAACABkvmztU8tUXTJlijSm9VvL1/ih3k0O2eHFCPBnd0lL0GgfKMCn8g2ZPnXZawQOcryc4Zq6PZdVTnyoraz5qAM3TC17NGHfNj//1317anPMu/lLF5kOPnnAbnNBi6o0HnwVPP+rZn1L9A2qNZdZ81cHjbqGNxYpkN7t9X1nD9H0kch0kdWMcXT9tdraDuZzJ2RPYXdzzn9mA/ox5JdjC6qEee/cqam2Gu23cNCEcB9itGPUsT1/GjhveH3TzOAAAAAACgwTSFRjxYsK9kfcnRgvMr3l4NPPoms9NUHlkjfzWQEwUutZ55OddrjZaNp7CJRhCH5IPW0dS+kZ++yROPSrlRjM+lfCqCeyltoQE1nTTzkdijSydJepobXf6NtANyTToPTnjWpSNLfS+ZNAe1jnjWQNos92/fMs4jzROt6S9213Dta4Aznq7jTYfW893Tdl+lfM5q60sZbePFPdrPTJKxKVSqfJnhm6z5Wcoyek5aLyJeppzLuv/6omlmw/vDbh1nAAAAAADQcPHJOzUIMbFkfW9i9V3u0DavF38gRQMX+6UdvIgCOJPcMhqIjQJSGqgN+dzfWpcGkDQYGn3iX+SFw1nJHySKBwWLBFWtCTjfFqjHCmzNc0VHi8ZHoyat82yDnnc6Kvu1OzYTG3YezBV/Pmj9CmGJ+50G0HWk+P3YsVoSq8eaeHCp28Y9bh1/13Ddz5Kx+ZzfdWA9SzLO5T9L1p8cua8vt5b3cD+z0VjX3QqPx2zxT355L3au6j7paO6bsXtD8gWolU5F7yfb3X7Pbnh/2M3jDAAAAAAAGm5DLEBwoIL6bsno6Mi5HdzufRIeXIm2S4OSoSloPmfUezKwvoWt8sIte8a1laZJuSv+4KyV3iJkcsDNRh1nC7T9iKQHmWalLLsjY5/0pcv0hp4HhwPXoYHG5IjnHxnLHOjw9a6Bv+0p57Oei1UE/3RCxD9zXDff3TlRdMR5PGiuL3NW9Xg/c8Go66+K92l/4L488ZwTvn7qseTLkd7t/rCbxxkAAAAAADRcNBJUP7+fWEF9l1x952rYdp3U8r3kD27oZJ5FP58/nVLv/sC6DrvlNMi3xfjvOiJcA473c+zX+YD1WgG5DQXa4q6EBdfi0kZ16ojtaQ0/D6Jjl7Wey559eej5/QepPuCbtFrSX3gkg9n3CqxDj+FXCQ8+6ssEHekeOmnw7dj2rhwH/cw7o85ZHdinQznPAX2J43uhsdO1y093XmlKph0lrqm6+8NuHmcAAAAAANBwOkJOAx5VjXDVnLmaImFmTduvAR0dQa2fyr93+zLitkHz9GrwUidpm1JyPTpyVkdAfnP167r0xUBIznYNokYTimpAKk8aCU1x8I+k5/r9o+ZzRgPjd902adFgVkiw7KC0g4Mjrh1uSfmJDus6D8Qdc52M8IXb/2g/HrjzP+2c0ADow9gy2o47hZGqRWmQVEc2zxsn/UydovP4Zew81q8jrrtzclKH19/E/nA8HmcAAAAAAIDG0kBzfBTpmsDlNWXJJfGnJQAA+kP6QwAAAAAAgJ6goxd1orgoqHOxRF27xE6jAAD0h/SHAAAAAAAAPWGv/BrUWVqyvpMyNh80ANAf0h8CAAAAAAD0BJ0gMx7UGShZ31T5dTJKRlYCoD+kPwQAAAAAAOgZyUnrqvAxVt99mhgA/SH9IQAAAAAAQK+Ij4LUMlhBnd9j9e2jiQHQH9IfAgAAAAAA9IoP8muQaG3J+hbH6vraKpNpYgD0h/SHAAAAAAAAveKM/BokulqyvgexujbRvADoD+kPAQAAAAAAeskc+TV9gJY1Bes6G6tjN00LgP6Q/hAAAAAAAKAXrZR26oAowKOT4f0ZsPx8GR1R+a5VVtGkAOgP6Q8BAAAAAAB62cxWOdcqP2Q0WPSqVQ5Ie6TlxNhvdXI8zdWrgaS77rf/Sns05SBNCYD+kP4QAAAAAABgvJjUKhulnVrgprQnxhtqlRFXdNSljsK83yqXWmWXtEdWAgD9If0hAAAAep8OItnQKsda5Za0v6AE0Dw6UEu/bt7aKhda5ZF7fgUAAAAAAABQwKJW2dwqh6Q9CETTDOrAkP8S5SFNBXTdplY53yrXWuWxjJ2PKypXaSoAAAD0gm2eP2hDyk9pf+HwrVWeuT+GD7fKilYZKLhd+yrYrqrKpR5ps4h+ifLa1Z9nW17XdK7dy7k9mn7qSI76prl20/3UL21Ou30HML7vD+gfGiy/3SpP5NfUhMlyuIPbwD0VyGdPq9xolTviD5hr2UlTAQAAoBdMaJVZrbJW2vnuH0q1AWdNE3SiVWYEbtddaU7QfHOPtJlFt/OgewD2rW+khvNsV4791of1PyR/IO2+UcdNLmlg3N8f0J8muz7eOpeW1bQN3FOB/C57zk1ShgIAAKBnXcp4ENMcovFJZ/WBbLq08+xflPbIwuQyOuJke871a6DGGlH23tWvox81iDPPbceE2LIbU7Z7vWddS6Q9sv2tZ7mpPdBmWXZmbF8nJweeLekjjrQcD6xzMKWuWVzCwLi9P6C/rTXOn+EubAf3VCDbduN8+kSzAAAAoJdtSnl4ep5jeQ1mv5Hin1CvTyzzr3tQzuO8+D9PnpCxrP73C4nlXvRIm2XZkPGAvaiD59OjjHXrRMahaRqmpNS3iksYGLf3B/S3zcZ5c60L28E9Fci23zifrtAsAAAA6GVbUh6eDuasQz+3/+qpY13Gsqfl18+LQ0Zs+YIx9wPqeBpb7kSPtFmWYxkP2es6dC7tkexPyI8XqFcDAtZIO305MpFLGBi39wf0tzPGObOrC9vBPRXIds04p7bRLAAAAOhlR1IexhYH1HPYU8c7SR8F9dr97m7gds9O2e4DAfXEU7ys7pE2y/Ig4yG7Ew8xOqJ0OMcD/oqC9R806trL5QuM6/sD+ttL45yZ24Xt4J4KZPsipPsBAADAOHPd8yD2pcADnu+hzpduZaaMThA3PXB9f0o1wZzoM2UdYTXQA22WZZKM5hH+6an7RAfOo6exdrznWe+wlAuQaWDihisbuXSBcX1/QH+bLvZLlrpxTwWyLWrI9QoAAABUyvfZ/KUCdY146jrj+X0U+C4yuumqVBPMiSbEut0jbZYlPnL+ZoXbmSY+Yu2Q2KMDtVznckMHzHHn+jSaYlzdH9DfrHzmF7uwHdxTgWz7a7guAAAAgFotEv/ov80F6vviqeum5/ea//C9FBsp9d2zrquB9URB87090mZZ4pObbvfUfavCc+h3GR19pxMDTk9pn11ccqjYoDvv8kz+m5f2BRu6sC+ackqDgk3JKdz0vg7j20XjXOnGaGjuqUC2OxXdJwAAAIDG2O95ENMHtikF6vMFRe4Yv9VA+VCr7C6wniUpD5FbAuuKHkgX9ECb5fHRLf9vq0z21P2hovNHj2E0Au6Ha8O0iQPncsmhYpfcuXWvovriIzzrDJzPiV27ui9NCJw3va/D+PbBOO8md2E7uKcC2eftD+P8nErTAAAAoJfd9zyIPSlY35CnPl/qk/lSLDi0P+UhMvSPdM21e66H2izN/Njyp9y/WTlYRyo6f47Kr5+QK1/aHHJbomonYufX/grqsyarrCNwHg+YR+WhtHMp9/P9Af1rXoXnXRncU4Fsq4zz8wXNAgAAgF42QfyTWh0tUN8k8Qeyr1a87Xc963nR5222L7b8Ovdv3zz1D5Zsi8Wxtnga+/fPnvWd55JDhU5K8cl/fde2b7K9TgbOdaToR2OdryV8cmTuDxgvdhrnybEubAf3VCDb31LP5LgAAABAbTaIP4ixrEB9W6WevJsazPnhWc+JPm+z6GVCPL/zHU/9f5RoBw0OvJLREXbz3L+n5UDewCWHCvwm7bkQykz+66NfvdQZOPcFzN9KdwPmvXx/wPhw3ThPVnZhO7inAtmeGOfnGpoFAAAAveyM50FsqGB9D1PqqzIP6ZqUh8jVfdxm8ZcJ92P/frUDD9zHY/UciP37PvHnQP6NSw4lLZR2XuFOjlSuK3CuAfNPYqdcmMH9AX0uOdG3BpIHat4G7qlAtt9k7FdJP7pwvQIAAACVeiPVfSq/XvyB7AMVb/cJz3rq+CO9yW223rP8Wc86thVsgz9idTxN/DffCLxHJdp8hgtGaL5pHWGso3DLTPqouTcvtsp7aQdi9Lx55+rWdegn+NOkHTzdJcWDNZ1aj/5GR/pubJUj7tzTUV7DMjoSMk4nzdVcvM/db3Q9GpDSEZR7pTMTTurkdfvcvr5y6/3h1q2BYh1FqukX8qYz0JzfZ8SfLmRrxdvf6cD5PGl2wLypfZ2e+4vcMdAc9pfceazn82zPMjo6+aa0g/Mjro+aVbJtVrt+9Xns3B5y/dyB2Hmtv7vh/v2rW//MgPVMcP3tZnf+33D1pJ0j2g4agP3XbdewW/+mHrjO431W8jy5lbGMfplxLLHfeg0vL7F/3FO51zWp3xlwfcopd7y+x851PW/+6sA1vtL1PfE21fPlUOw3G6X4PBUc4873pwAAAChgbkoQIzQApQGgL566bnRg25951nWrz9vstNj5nXd41nOmwDp+cw9MyU/IowCPL23OkZz173D7cdUFBUY89R0usO36MPM45Rj6yucur0dHV5935/eXlOWfG+fYgxzr/Sjl0grEbY5dnz/cdq+LPeRNcoGtaN3vM9a9V+yR5XlK2ZQfnQqc+wLm76U5AfOm9HVzXPBCz/2vKdv0wVh2stgpPrS8LBhU2S3tYGCUc353LEii/d961z8+d+f6lcR6H6fUv8hdPyddu3yUsHk7dP1HU/rg/1z9TbzOkw4Y274n5fcHXYDJt98ruKf2xD21Kfe6JvU7aqq7tj/l2Mc7FV3jet68yVjXWfdb66ukvRzjxvSnAAAAKGBnyh+JIYGbleKfpOqSVD/ye3LKdu/u8zaLHnC+Jv7dl5v4SoF1xB+OkiNE09Lm5M2BfNU9jNxNebgvklN5jtHmF6Q9sicKiC3zPAjd6vJ6lrqHqIsZD43HEg+8IwFBjGEpN5HmAveQGx9lNisluJdMz7HA+N0KKRYsj8raCq75iSltXmTkblrAfKY0R1P6Om0v/bJou7RHUd5LqStOR7W+yDg/Qtpbz8XXsWUPpWz7dNcH/+2Oa96JLA/J6MjGtO22JmHV/X2S45ooO1F2J65zizXR9wLPfj/Msd/3uaf2xD21Kfe6pvQ7A+6cGIotr5PQ6guT+bG/ia9U+LfwYmMf9MWIfkUxyf1GR3tH+fdnJ/rGtOuVY9yd/hQAAAAF3Cj5UK1/sF8W/0iPzR3a7s0pf6jO7+M2i48MvWoEfKx13g5cxyrxf0Ku/kl5gClikudhLLS+AeMh52LK749kPDR1ez2+gM2KRL3f3IPnQrdtURDDF2R6VfA4bU880B4rsP15v67YkfFw3QlVBc7niR1A/iDNCpg3va97ZNS5JXG8nuYIrOQNOJxMBCpW5VjmH8+xXpVznXo++L6oWmL8Vke/a+qi4y6Ipdf6IWPZkRLtXtd1bo2u/uxpo2jU/5XY8Vxb0T2Ieyr3um72O7/L2K+sNLBrvbScnvjds4Lnx375NQXa15S+eobrD49Jua/z+vUY1/l3EwAAAAo88PhGbRz3LKN/lK9zf8D6RrRFORU7mW/vgmfd7/u8zeIjQ5PpE37zrPtL4MP2B7E/IY88l+pyIEduVlDfFgl/wRJ/ENvfsPVM8AQ99Bw97P635sSc6ll+ooyOEkuWdYFtm3xgPpljmfNSfHJJawK+VTX0mXr+lwmcpwXMZ0mzNL2vuyTpI/uic0TPMx2Fac2B8V2yR7lPSRxzDeSuLtEXhM65sV3sFw7JwJXe+/TrhSU5+4ki6rzOV0n2aM8Z7tr57rn+rLbnntp799Qm3evq6nei9h2SsaP405R5OTbRtWOyr8k6ppfFTot0KWDd/XiM6/67CQAAAIFWin+ExHf34Kflq/ujzDf53iv3R+YWqS8X7zvPtlzs8za7Iemfhlrb8zOg/ouSPnHf1JT22Vlivz5VUJ81ajZLfCThhoat53dP0COajCtPrltf+o2Qh92TiWUf5FzOytWc9yH/i9Q/+W88yOUb1ZYWOPcFzLUdmhYw77W+Tsvb2H/b4/7tXOzfBo2gStbko9Yn+NsDtnGTlM81fETSc2br+fjc9ZFzjeUHJDvo3sTr/G9Jz8WuLzPeuHNwSc79fl/yPOOe2t/3urr6HbW/wLZOkuIvx6wXwnptzcmx7B4pP3dCvx3jbvzdBAAAgEB/S7lcwfFPN/Uhvq68evNStmVjH7eZBgmiz9n/DfiD+z8ZzVGZJv65+1PPb9LS5swuuF++yQjnBNZj5QieEBBcWN6w9WwTewSwrv9oyWsp7yfNydQP+un09JzLWqPCLhd8uL5Tc9+p18sjyR8415F6vRQw74X7QzJP+MXY+fHDHZ8kDXrqSM3r7vpJo0HZlyWDL1uN9jgYWMd9o47ViQDPN7ffljlSfrLsblzn1pcKU2P3uvvu3FroWX6Bsfw17qk9eU9twr2urn7Hut60PMzRtsmR/89z7tNEGfsiWF/8rMy5/C5P204NaNd+Osbd6E8BAABQgC9XqubjXOUezPWhbr17+D/k/jh7mfIQd106n5fXN5pE/8if3MdtFv+c/bTnN7c925CV2mJK7EHX9wm5iP1Za3KkTqg/K6rvhxSbJDKaXGuwYeuxckV/kLB8ugNSPFeulVszZOKxZDBIr61pOZbbbaz3QBf6z7yB87SA+Wxprib3ddM9bT7g1v+9ZNsOGsf2o+QLhMYdlXITLVp5vaOUBSoajbom8DoNmaiyG9f5JBk7gjueR/+ka5cVKXVY8x4c4p7ak/fUbt/r6up3fMfma85+83FiuSM513m75D31rLH888D97pdj3K2/mwAAAFBB0CFktPbvKQGjr5I/52sR1z3rfdznbRafLGxdxsNqsmR9Jh3Pc5mWh/STp/6zFR/v8wXq+SbFJmzb7R6UmrYeq61DRixFrOOVlft3lrGfrwsck3nuIXBFyfNhSZf60azAeVrAfI40V9P7Omv0rY5qPOj+/79K1n9BqvmK6ar4A955rBd/3uml0g4sZ43CtEat7sq5/m5d5xuNbT6ZaJPtgW3/X4Hzjnsq97o6+53lnm3cUeCaGcrZPtYEnk8Ct9sKeB8PrKMfjnE3/24CAABABUGHaLT2lJx16MP/rZQ/UjsVOB/yrPNon7fZy1g9vs94T0p4btRNOR+m5os/0Lah4D4NeI53kQDWNc+2ZX2CrMGpvxu2Hl9bHyrQLkVGZt0zltleQ781IGMnHBvucl+aFji3Aua+3NPcH/JLjr7V1BkzXF/xvOS+b6kgiBR5najnRuDyp4xt0e3TCSh1ZPDDHHVYAdL5OdffrevcGrm61h1jfemSJ8D7yTh3JwRuB/dU7nV19TtTxA4cP82x7EzjXrMnx3JrPH3zvMBtvyPlXlD1yzHuVn8KAACAAq56/rgM/aNQA0YfxD+isOpULUtTHiKX9XGbzYjVcT/ld9s86z3n+b1+9hlNujiS8TC1W/yBtsGCbb5MqkvD4wsEvpPwtAvdXs9uz8NuaLsMerb1U8oyVlDxo9QzEad1/V9vQH+qx/WJZOf3/lQgIMH9YaxkcEmDrFGAeXGJ/Y6CssltXV6grmlGPfsC6/jX0/fp/upI3Tz58JMB0ryTYXbzOn9t9G0atL7j2mRixvJWzu7HBc4F7qn9fa+rq99Rlz3btyJHP5PsJ/K8VJoidj7+EwW2fVjKTczdD8e4m/0pAAAACvji+ePyeIG6/koJEp2reLsPSfmRJOOxzeL5W9NyUW7wrPOq5/fxkaL7M7bhpqfuhyXa/LBUl4ZnQMZO8NSJwGsd67kh5fIUR3wjvG6m7Nsb4/d/19RvHZTiqSY6LStwriMBeyFg3vS+zprgUUdV/kzpx/K6UmF/YwVJQtIIzTCW1+DtH5I/ZcMSo45LOfuwbl3n1n7rCM3t7hgvzFHHtgrOXe6p/X2vq7Pf8aVlyTouej95m1jmVM51Wl9zaOqQKYHbbr2gusUxbtTfTQAAAAi0JCWIUeSTef1U/If4P8P/rcJtvx/4gNovbRYfGbo05Xe+kfr3MwIPWekJBlL253CJdn9g1HesRH1bUo7j/grPl06ux0pRomV9gbp8AZ+Tgfu1qKa+666x7gUN6luXpRz3fdIbmt7X7ZOxo2TPubpmd+DYFU2DkQx4hr7YtQK/e6UdJLubs44DRh2bS/RfdVznW431am5x/QIg78SGVyo4d7mn9ve9rq5+Rz31bNuWlGX0ZfF3+fXLnS0517dAqktxaE24u4dj3Ki/mwAAABDoUEoAo+ingvel+tybSRPcH7Gh+UPHe5sNxB6evmX81vf5anK5eJqCrE/I1UqpPm2O73iXnfzoXsq2rqvwnOnUeqxRaUMFz0Pfee17YLVyd3+qqd+ygkifG9SvLhA7h3kn+sJ+vj8kX5y8cf3f6ZL7/VCq+3x+snGuhuYzt1LkXHLX+syCbRVNapelm9e5td+afuK15E9J8rHkucs9lXtdXf2Ob5T5F89+au75lzI2sDstYJ03PP37tALbb82ZsIBj3Jj+FAAAAAU88PxhebtEnZdSHpoOVrTda1PWMauP2yz+0JFnxP2I2DlNfQ/BeUaL/e3Zj6ES7WONGhqW8jkgZ4mdtzgKdMyp6Jzp1HqOSLGUC5Zbnodna9K7GZ59uVJTv7Wqi+vOop+FZwXMeyVw3uS+boKMDUb/cKXM/BmLPdtW9PP5vVL+S4OvRt/3U/KP3rXaKk9O+m5f558861+bc/k5Uj5dBPfU/r7X1dXvqBuedovnFteXJDpa+mPiPNBULKEjoH0pTC4X2PZBo13ec4wb1Z8CAAAg0G/iH61dJn3Aeel8XvOTnvrf9HmbHY0tlyfP7TvPOqNRRrsk/yfkEd/nxWXS5pwx6rtR0TFdn9L2Tys8dzqxHiuoWSQQaz0kpj3M7fDsx1819V3HjHVvbUCf6guY6789k94KnDe9r/O9OD1fcr9921f08/m3Um4yUV+KnFeSP8C5RopN8tfN69wX0AvJ4W2ltQmd94B7an/f6+rqdyal9Lf/uGMdfxkx5P5ti+QLBFtOS3Wpt7Yb9VzkGDfq7yYAAAAE2pjyYFNmZvi0oMjZirb9haf+033eZvGH6zwjYm6lPDTpiLDos/Q8n5CrySkPfn+WaJ/XHX7QOJrS/nsbuh7r83p9UBwssF2+/J++T/WvSLkRoGVZnzjP7HJ/qteHL2C+QNInB21i4LzpfZ3vxWmZ3LDxVBzx8q5gfVZO7hEJG817wLOfmwPqOF7wWu3mdb5byqcjsbY/9Es07qn9fa+ro98Rdz372uun+5v3irsulkn5LwJ0eWuS56LpUB4bdW3kGDfq7yYAAABUFLz4WrLey9LZCfCmSvfSHTS5zSZL+Ih7X6qETfJrYDLvNmyS6tPm+D5pnV/xsfWlotCg58QGrsd6MCyaNuOOUdeznIGkeJlTQ79lPVy/7XJfmhYwj5+nvRQ4b/r94ZWx/JOS27bas11FUgRo4MkKTN4LrMfKAR/6RVXyK4e8aQq6eZ1fr+D4vk8s/zJwee6p3Ovq6HfUBU9bHerQ9bVCqvt6wUpp9dNdPxzjZvSnAAAAKOCtVP/Jr6QEhaoKDPlG5OQNBIzXNou3S94R975cqc8LPiz4HvzKpM2xPmn90IFjG5+crZOTy1a1HuvT6iIjBWd7tmVlyjJDnmUm1NBvWQ/XF6V7NGD+SbID5hENnD+S5gfOm9zXzejQdXrcU2+R1D97PXUdDajDl2Yg5OXCZCkeuO/Wda4vHIaN9e4IqGOWFEtJwz2Ve13d/Y7yTZC8qEPX2DHP+nYVqMsKUj8KrKMfjnE3/24CAABAgUCPL3CxvUS9aXkZ9d+nVLDtFz313+/zNrsq4cGnbZI+UaF+Qj43YF98gbYzJdrnqlQ3OVQWX0qAWw1cz0upZqTg2QLb8cOz/XWwPp3eKN0RGjCPX/NNDpw3va+zgn4/XP1l3PRs2/LAejTwomk4vhl1rQuoZ72nnaYF1GGl2TmQc9luXefLPfeikFQNW4w61pS493BP7c97XR39joidFkrLQIeOi2/S0VUVXKtaDgfW0w/HuJt/NwEAAKCiB5kyn/yqXSn13qto2z956j/Q5232ORZUyRtcWJfxgB8yojEt0FYmEGilvQjJ5/s+YP36gPrGWN/3Bq1HTTeWfV+gbefL2CCmjgyc0eCHP2s+gyld6EPnij9gnidXcVrgfBP3h1RW0O9aBfv90bNtoXl177i67snYgHfIqMJTUj5lgTVSeUnDgzyHjXVeDqwjmQaoyJdo3FO519XR73TjWnvvWV9I2hw9tv9K+bkHOMYAAABoHN+IujK5gX05XIuOYPH9Ueyr//c+brOlsWUeBKx/Qcq6Q3M47hR/2pzBio+3FSSd6GlffYg6ErDOvZ59yDqOdawnYqUoKjJS8EHBYEzdo+IiVqqJF57fzujgdmgOUivAqkH0eQH1NDVw3vT7g3X+VfG1wUgFQY09MjqqOflSJTSnthWQ2hZYR3Kk8pDndzMbdJ3fl/JB4neSnS5C92M299RG3lObcq+ro98RqT+gOlzB+vQcsL6mGQ6sp1+Ocbf6UwAAABQIXvj+QL9Qot5jKQ+LNyva9r/EP7FUP7fZCSmWt3VQqvmEXF2X6tPmbBU7N2ySBkg1J2tyQqVoBFPI57nzCjwE1rWeyBUpH0yzRv3+nXNZX/7VBQWP8yrJ9ym2NSneKeN3OprzXof6gqoC5pGmBc6b3tct9fRXVeSF9aWOCdm2H+6ctK7vi55z/6ynTyubJsDaBisn/RLX98xvwHVuTfQbOkp8es5+4oz4cy9zT+3uPbUp97o6+h0R/xeUswvW95u0J3Oe3aG+bkXs2kjWcT3lOEzp42Pcrb+bAAAAUOAPLV/wYkvBOtPyeOqIr6kVbbtvBOS1Pm+z+Ke2oaNirNGV+wLrmCD+UZpl0uZY+euPGUGKJ54HtbUFgy7JdT7O+H1d60l7wA55eFogY0eahYzsOlvhtaCfcX+XfIGpc5KdI1of5odKBBvSaJ2+gPncEvU2KXDe9L7uSAf7f9/oy2k5z43P7jjqiwcrN25yQtHF0k63MiFnm90J3B9rpHJyor9p7vy935DrfK2Un1NiU47raIuk55jnntrde2pT7nV19Dsi/hckewrUpS8p/s3oW319XZ5UZ9r+X1rlH7En8NxtLLPH9Y9T+/gYd+vvJgAAAAQ6nxLAWFegvqMZAZFZFW33ZPGPgDzbx22WDDKEpsFJTsD0pMD+bE3Zn7Ul2t363DY5Kd/llIexbQUeTAZyBBW6tZ7ogdUaDZWXBsmSKRsuBh6X1Z5jfSOwHh3hqjlH7xU8V5O5hme7h/kdHegDfAFz/be5FdQ/yXO+1x04b/r9wXq5sLWiffe9uMjK9zzXnQfvZDTAbo2eXJo4nx6JP6hl5dbdFbg/14w6Fib6ID3nPni2oxvX+ckK9tsKTsWDcL+7gNMp7qmNvac25V5XR7+j/vQc64/ub9+Q8+a7O35zUn73VIpN9KwB6k/uHNeXJreNOhYnltng/n1lnx/jbv3dBAAAgAD6EDSU8jAW8sfmBrFnvI9/cl/lBH1HUta1v4/b7EnJB/wbUu4T8oGMfVpUou2tdo/nfzydsc8nCgQukjlpNTCbNWq5rvUoa5LGRznXOcV4WD5S8NhY+ZZ/Sv5Pjde4h3ttrzwpJyZJeloBfXjWCeeudKAPmCX+gPmcCtfT7cB50/u6STI2rcBPCUtZksaXQuZZxnn8xQWp4n3ny5S+a7a7Dmem1PvVWH5m4P58zOg/L7s+f3GDrvPnUj5Fxb2U/dZ+4r3rMydwT23sPbVJ97pO9zvizkXfRMT3cvSV2p63Y/elrFRhJzzr0uvdly9fv7j45vq66GXnt4zzSa//H2KPPu+3Y9yN/hQAAACBf5TfTnkQi+c8XZX4w3nQPahp4OZCyh/3Wl5L+OQ7WdZmbPONPm2zPUZdoZ9rXpLin5Cr8xltU2bUr1XfXPfAdj3HNidHa+YZNZQMnB3KsUxd60kGZEJyQmvA7YX8mlJkTYljs8JzfF5JejoLnVzuuPvtQ8kfOF0n9sSUE90Dp15Dz8WevK6MtIB5J1LAdCtw3gv3h41GfXcrbIPZ4v+aSQNXS9zvNCi0UkbThem1lEwnYKXW0FG62915mnbuLJF8eaezWPuy2F2f0Sj0zQ26zidLNZPPWqkn5rmi2/0uZdu5pzbjntqke12n+53I+pRjrn3qfncOD8TuFbqMvij+Gesn8kyCPVf8ec0fxPq6QddfR/m4v8X+m6+PWeq2cY9bx98c46793QQAAIAMg+6PNP1j+02OgEjRMuT+cF9dcRBnrdifqVvlmFSTJqEX2my6exDx1X1a8ueEPCThn5BPdsGWZzn287t7eJpWYD8/Z9R9MmP5+8a2LEv5/bJEsOtczu2saz0DnoDQF0kfdbQ10Za6virmGUj7pHxn7JgPuAftw9JOBRFtw2DAunZknAtv3HVRtbdSX8A8/oDsC5zP6+P7wwWj7r8qbvv9gfv2xBOk8gWkHufoCw8Yyx0tsC+fMrZ9d8Ou881STeq1EUkPPs7intr4e2qT7nV19DuRfQX72Cg4HXJPPRy4Du1Pkl+l/MhY5gDHuKt/NwEAACDDmQoDHz9c8EP/eNMRiZfcH5V/yK+fY5Z1wj2IldnOby4ItGSctdnvOQIhyWBVVtBhi3twyfPCYU3JY6PL6kjTvLmRT6c8IOZJyRNt60js4UyXPZYIgMx3/xY93OsD2faA41LXepantO3jWPBCz6157lx7ETsXz0nYBFt5rHTHNO858ELs3KZZ0kbhPSgYQJKc5/xwjqBb1azA+d4+vz+8M9bbiWNxKGdfdiBl3zT48d71A3q9a8qBvCOE7xvrK3IvO+7Z9uHAfqeu69wKXBX5KuGu5H/BwT21mffUJt3r6up3Imvl14los4LlF6X4y9TD4n/BFy+XPffYh57f631gFce46383AQAAABjHfpN2YO+be/h+H/CgNOiWiU9WNtEFYS66B5bh2MO/5prU0bA62m9CwDbWtR5lTap40637invwi9alwZ1nbhs2u7bsJB1FfN6t87vbhhF37DS1xT+SPiIxj4NuH0fcOm5JtRN1pe3bsAsEzKrx/J8oo/mZ99Md1Er7GJ0o8mXsmtLgqqaw0IB4L+STHXDXXbz/1P50TsOv87I0MH7XHTct+hJiB6d0z9xTm36vq+va3ez29X3sOov29bK7902psK97EWtTvbb1pe2xjHND74cPY8vcdf3jIMd43PSnAAAAANATHhkPmbtoltoebmd1Yb0alNpK8wPgXgeOMQAAAAAAv9KRW9Zn1PNpGgAA9zpwjAEAAAAA/WaD2BNzAQDAvQ4cYwAAAABA37EmbbxMswAAuNeBYwwAAAAA6EevjIfMLTQLAIB7HTjGAAAAAIB+M8N4wNQyk6YBAHCvA8cYAAAAANBvthgPmG9oFgAA9zpwjAEAAAAA/eiS8ZB5iWYBAHCvA8cYAAAAANCPPgn5PwEA3OvAMQYAAAAAQFaKnf9zCU0DAOBeB44xAAAAAKCfTGqVF56HzPU0DwCAex04xgAAAACA8W5Cq6xrlb3SnhzrP0/53CpHWmVjq6xtlWk0HQCAex04xgAAAACA8WZiq9wuUPi8GQDAvQ4cY1Tu/wACD+Y9bv7elwAAAkh0RVh0TWF0aE1MADxtYXRoIHhtbG5zPSJodHRwOi8vd3d3LnczLm9yZy8xOTk4L01hdGgvTWF0aE1MIj48bXN0eWxlIG1hdGhzaXplPSIxNnB4Ij48bWk+VzwvbWk+PG1pPmU8L21pPjxtaT5pPC9taT48bWk+ZzwvbWk+PG1pPmg8L21pPjxtaT50PC9taT48bWk+ZTwvbWk+PG1pPmQ8L21pPjxtbz4mI3hBMDs8L21vPjxtaT5BPC9taT48bWk+djwvbWk+PG1pPmU8L21pPjxtaT5yPC9taT48bWk+YTwvbWk+PG1pPmc8L21pPjxtaT5lPC9taT48bW8+PTwvbW8+PG1mcmFjPjxtbj4xPC9tbj48bXJvdz48bWk+QjwvbWk+PG1pPlQ8L21pPjxtaT5CPC9taT48bWk+TTwvbWk+PG1pPmk8L21pPjxtaT5zPC9taT48bWk+czwvbWk+PG1pPnA8L21pPjxtaT5jPC9taT48bWk+dDwvbWk+PG1vPiYjeEQ3OzwvbW8+PG1pPkI8L21pPjxtaT5yPC9taT48bWk+YTwvbWk+PG1pPm48L21pPjxtaT5jPC9taT48bWk+aDwvbWk+PG1pPk08L21pPjxtaT5pPC9taT48bWk+czwvbWk+PG1pPnA8L21pPjxtaT5yPC9taT48bWk+ZTwvbWk+PG1pPmQ8L21pPjxtaT5wPC9taT48bWk+cjwvbWk+PG1pPmM8L21pPjwvbXJvdz48L21mcmFjPjwvbXN0eWxlPjwvbWF0aD5Ui9UzAAAAAElFTkSuQmCC\&quot;,\&quot;slideId\&quot;:272,\&quot;accessibleText\&quot;:\&quot;W e i g h t e d space A v e r a g e equals fraction numerator 1 over denominator B T B M i s s p c t cross times B r a n c h M i s p r e d p r c end fraction\&quot;,\&quot;imageHeight\&quot;:23.023255813953487}]&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CE511F7AC70D4DAA416474DFFF6B02" ma:contentTypeVersion="14" ma:contentTypeDescription="Create a new document." ma:contentTypeScope="" ma:versionID="08f54444ac39e09a612ef07a81666c9c">
  <xsd:schema xmlns:xsd="http://www.w3.org/2001/XMLSchema" xmlns:xs="http://www.w3.org/2001/XMLSchema" xmlns:p="http://schemas.microsoft.com/office/2006/metadata/properties" xmlns:ns3="6d4dfffc-91ee-4b13-8c8a-2beaf0aa5195" xmlns:ns4="ce0c0804-b90a-4195-8582-1f899de74ad7" targetNamespace="http://schemas.microsoft.com/office/2006/metadata/properties" ma:root="true" ma:fieldsID="9cd139173a8615344a0ce352c3765488" ns3:_="" ns4:_="">
    <xsd:import namespace="6d4dfffc-91ee-4b13-8c8a-2beaf0aa5195"/>
    <xsd:import namespace="ce0c0804-b90a-4195-8582-1f899de74ad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4dfffc-91ee-4b13-8c8a-2beaf0aa5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0c0804-b90a-4195-8582-1f899de74ad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d4dfffc-91ee-4b13-8c8a-2beaf0aa5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FC6397-8D3E-4ADD-8BD2-369ADE7621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4dfffc-91ee-4b13-8c8a-2beaf0aa5195"/>
    <ds:schemaRef ds:uri="ce0c0804-b90a-4195-8582-1f899de74a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5BA3D4-9916-43DB-97EF-D9C3120CE9B5}">
  <ds:schemaRefs>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6d4dfffc-91ee-4b13-8c8a-2beaf0aa5195"/>
    <ds:schemaRef ds:uri="http://schemas.microsoft.com/office/2006/documentManagement/types"/>
    <ds:schemaRef ds:uri="ce0c0804-b90a-4195-8582-1f899de74ad7"/>
    <ds:schemaRef ds:uri="http://purl.org/dc/terms/"/>
    <ds:schemaRef ds:uri="http://purl.org/dc/elements/1.1/"/>
  </ds:schemaRefs>
</ds:datastoreItem>
</file>

<file path=customXml/itemProps3.xml><?xml version="1.0" encoding="utf-8"?>
<ds:datastoreItem xmlns:ds="http://schemas.openxmlformats.org/officeDocument/2006/customXml" ds:itemID="{491A4006-AB2B-409C-B62A-32DB194E0B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2144</TotalTime>
  <Words>1122</Words>
  <Application>Microsoft Office PowerPoint</Application>
  <PresentationFormat>Widescreen</PresentationFormat>
  <Paragraphs>194</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Century Gothic</vt:lpstr>
      <vt:lpstr>BrushVTI</vt:lpstr>
      <vt:lpstr>Computer Architecture  Project 2</vt:lpstr>
      <vt:lpstr>Branch Prediction</vt:lpstr>
      <vt:lpstr>Importance of Branch Prediction</vt:lpstr>
      <vt:lpstr>Three types of Branch Predictors</vt:lpstr>
      <vt:lpstr>PowerPoint Presentation</vt:lpstr>
      <vt:lpstr>PowerPoint Presentation</vt:lpstr>
      <vt:lpstr>Tradeoffs-</vt:lpstr>
      <vt:lpstr>Summarize how you made gem5 work and problems found and how you resolved them if any?</vt:lpstr>
      <vt:lpstr>PowerPoint Presentation</vt:lpstr>
      <vt:lpstr>Describe changes made to specify the different branch predictors (where in gem5)  </vt:lpstr>
      <vt:lpstr>PowerPoint Presentation</vt:lpstr>
      <vt:lpstr>Show the result of your config.ini file which shows the TournamentBP.  </vt:lpstr>
      <vt:lpstr>PowerPoint Presentation</vt:lpstr>
      <vt:lpstr>Show the results obtained when using different branch predictors and compare all 3 of them.</vt:lpstr>
      <vt:lpstr>PowerPoint Presentation</vt:lpstr>
      <vt:lpstr>PowerPoint Presentation</vt:lpstr>
      <vt:lpstr>PowerPoint Presentation</vt:lpstr>
      <vt:lpstr>PowerPoint Presentation</vt:lpstr>
      <vt:lpstr>PowerPoint Presentation</vt:lpstr>
      <vt:lpstr>Insights</vt:lpstr>
      <vt:lpstr>Report how varying the size of the predictor affects the BTB miss and Branch prediction miss for the 5 different benchmarks.  </vt:lpstr>
      <vt:lpstr>TrnBP_401.bzip2_</vt:lpstr>
      <vt:lpstr>PowerPoint Presentation</vt:lpstr>
      <vt:lpstr>PowerPoint Presentation</vt:lpstr>
      <vt:lpstr>PowerPoint Presentation</vt:lpstr>
      <vt:lpstr>PowerPoint Presentation</vt:lpstr>
      <vt:lpstr>Insights from the graph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  Project 2</dc:title>
  <dc:creator>Singh, Dibyanshi</dc:creator>
  <cp:lastModifiedBy>Singh, Dibyanshi</cp:lastModifiedBy>
  <cp:revision>7</cp:revision>
  <dcterms:created xsi:type="dcterms:W3CDTF">2023-04-26T18:22:02Z</dcterms:created>
  <dcterms:modified xsi:type="dcterms:W3CDTF">2023-04-28T22:37:20Z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0x0101005CCE511F7AC70D4DAA416474DFFF6B02</vt:lpwstr>
  </property>
</Properties>
</file>